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62" r:id="rId9"/>
    <p:sldId id="280" r:id="rId10"/>
    <p:sldId id="263" r:id="rId11"/>
    <p:sldId id="264" r:id="rId12"/>
    <p:sldId id="265" r:id="rId13"/>
    <p:sldId id="266" r:id="rId14"/>
    <p:sldId id="267" r:id="rId15"/>
    <p:sldId id="271" r:id="rId16"/>
    <p:sldId id="273" r:id="rId17"/>
    <p:sldId id="274" r:id="rId18"/>
    <p:sldId id="275" r:id="rId19"/>
    <p:sldId id="272" r:id="rId20"/>
    <p:sldId id="270" r:id="rId21"/>
    <p:sldId id="276" r:id="rId22"/>
    <p:sldId id="277" r:id="rId23"/>
    <p:sldId id="281" r:id="rId24"/>
    <p:sldId id="282" r:id="rId25"/>
    <p:sldId id="284" r:id="rId26"/>
    <p:sldId id="283" r:id="rId27"/>
    <p:sldId id="285" r:id="rId28"/>
    <p:sldId id="287" r:id="rId29"/>
    <p:sldId id="288" r:id="rId30"/>
    <p:sldId id="289" r:id="rId31"/>
    <p:sldId id="290" r:id="rId32"/>
    <p:sldId id="291" r:id="rId33"/>
    <p:sldId id="292" r:id="rId34"/>
    <p:sldId id="295" r:id="rId35"/>
    <p:sldId id="293" r:id="rId36"/>
    <p:sldId id="294" r:id="rId37"/>
    <p:sldId id="296" r:id="rId38"/>
    <p:sldId id="297" r:id="rId39"/>
    <p:sldId id="298" r:id="rId40"/>
    <p:sldId id="299" r:id="rId41"/>
    <p:sldId id="300" r:id="rId42"/>
    <p:sldId id="301" r:id="rId4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00B8"/>
    <a:srgbClr val="FFD54F"/>
    <a:srgbClr val="B2DC88"/>
    <a:srgbClr val="8ECC50"/>
    <a:srgbClr val="97D45A"/>
    <a:srgbClr val="EFE45B"/>
    <a:srgbClr val="D2B39C"/>
    <a:srgbClr val="E8DCAE"/>
    <a:srgbClr val="E2D6B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C33D4-70DF-4B4B-92C0-F3209410CBEE}" type="datetimeFigureOut">
              <a:rPr lang="th-TH" smtClean="0"/>
              <a:pPr/>
              <a:t>08/01/63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5F38D-FFC1-4B66-89B3-C4FED600589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F38D-FFC1-4B66-89B3-C4FED600589A}" type="slidenum">
              <a:rPr lang="th-TH" smtClean="0"/>
              <a:pPr/>
              <a:t>15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08/01/63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08/01/63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08/01/63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08/01/63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08/01/63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08/01/63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5661A-DEC5-48BE-BA1E-22493C486522}" type="datetimeFigureOut">
              <a:rPr lang="th-TH" smtClean="0"/>
              <a:pPr/>
              <a:t>08/01/63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factory.com/sql/subquery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SQL Command </a:t>
            </a:r>
            <a:br>
              <a:rPr lang="en-US" dirty="0" smtClean="0"/>
            </a:br>
            <a:r>
              <a:rPr lang="th-TH" dirty="0" smtClean="0"/>
              <a:t>ฉบับสมบูรณ์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สุรินทร์ทิพ ศักดิ์ภูวดล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สร้างเงื่อนไข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And, Or, Not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3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condiion3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 3…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dirty="0" smtClean="0">
                <a:solidFill>
                  <a:srgbClr val="C00000"/>
                </a:solidFill>
              </a:rPr>
              <a:t>NOT</a:t>
            </a:r>
            <a:r>
              <a:rPr lang="en-US" dirty="0" smtClean="0"/>
              <a:t>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  <a:endParaRPr lang="th-TH" dirty="0" smtClean="0"/>
          </a:p>
          <a:p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1054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= </a:t>
            </a:r>
            <a:r>
              <a:rPr lang="th-TH" dirty="0" smtClean="0"/>
              <a:t>ข้อมูลที่ตรงเงื่อนไขอย่างใดอย่างหนึ่งก็ให้แสดงข้อมูล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6388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= </a:t>
            </a:r>
            <a:r>
              <a:rPr lang="th-TH" dirty="0" smtClean="0"/>
              <a:t>ข้อมูลที่ตรงเงื่อนไขทั้งสองอย่างจึงให้แสดงข้อมูล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6172200"/>
            <a:ext cx="5410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=</a:t>
            </a:r>
            <a:r>
              <a:rPr lang="th-TH" dirty="0" smtClean="0"/>
              <a:t>  คือข้อมูลที่ไม่อยู่ในเงื่อนไข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4191000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select</a:t>
            </a:r>
            <a:r>
              <a:rPr lang="en-US" sz="1800" b="1" dirty="0" smtClean="0"/>
              <a:t> </a:t>
            </a:r>
            <a:r>
              <a:rPr lang="en-US" sz="1800" b="1" i="1" dirty="0" err="1" smtClean="0">
                <a:solidFill>
                  <a:srgbClr val="1600B8"/>
                </a:solidFill>
              </a:rPr>
              <a:t>Product_Id,Product_NameThai</a:t>
            </a:r>
            <a:r>
              <a:rPr lang="en-US" sz="1800" b="1" i="1" dirty="0" smtClean="0">
                <a:solidFill>
                  <a:srgbClr val="1600B8"/>
                </a:solidFill>
              </a:rPr>
              <a:t>, </a:t>
            </a:r>
          </a:p>
          <a:p>
            <a:pPr>
              <a:buNone/>
            </a:pPr>
            <a:r>
              <a:rPr lang="en-US" sz="18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18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1800" dirty="0" smtClean="0"/>
              <a:t>from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T_Product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where</a:t>
            </a:r>
            <a:r>
              <a:rPr lang="en-US" sz="1800" b="1" dirty="0" smtClean="0"/>
              <a:t> </a:t>
            </a:r>
            <a:r>
              <a:rPr lang="en-US" sz="18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1800" b="1" dirty="0" smtClean="0"/>
              <a:t> &gt;50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and</a:t>
            </a:r>
            <a:r>
              <a:rPr lang="en-US" sz="1800" b="1" dirty="0" smtClean="0"/>
              <a:t> </a:t>
            </a:r>
            <a:r>
              <a:rPr lang="en-US" sz="18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1800" b="1" dirty="0" smtClean="0"/>
              <a:t>='PT006'</a:t>
            </a:r>
            <a:endParaRPr lang="th-TH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สร้างเงื่อนไข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And, Or, Not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1" y="3124200"/>
          <a:ext cx="3733799" cy="923925"/>
        </p:xfrm>
        <a:graphic>
          <a:graphicData uri="http://schemas.openxmlformats.org/drawingml/2006/table">
            <a:tbl>
              <a:tblPr/>
              <a:tblGrid>
                <a:gridCol w="609599"/>
                <a:gridCol w="1049866"/>
                <a:gridCol w="760589"/>
                <a:gridCol w="1313745"/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Product_NameThai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Unit_Price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Product_Type_Id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6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เนื้อ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นม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343400" y="10668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select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Product_Id,Product_NameThai</a:t>
            </a:r>
            <a:r>
              <a:rPr lang="en-US" sz="2000" b="1" i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, </a:t>
            </a:r>
          </a:p>
          <a:p>
            <a:r>
              <a:rPr lang="en-US" sz="2000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from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dirty="0" err="1" smtClean="0">
                <a:latin typeface="AngsanaUPC" pitchFamily="18" charset="-34"/>
                <a:cs typeface="AngsanaUPC" pitchFamily="18" charset="-34"/>
              </a:rPr>
              <a:t>T_Product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where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Unit_Price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&gt;50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or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Product_Type_Id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='PT006'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9600" y="2667000"/>
          <a:ext cx="4572000" cy="3966210"/>
        </p:xfrm>
        <a:graphic>
          <a:graphicData uri="http://schemas.openxmlformats.org/drawingml/2006/table">
            <a:tbl>
              <a:tblPr/>
              <a:tblGrid>
                <a:gridCol w="971706"/>
                <a:gridCol w="1308065"/>
                <a:gridCol w="844429"/>
                <a:gridCol w="1447800"/>
              </a:tblGrid>
              <a:tr h="118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Product_NameThai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Unit_Price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Product_Type_Id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เบียร์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ผ้าห่ม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ขนมปัง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ลูกอม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คอมพิวเตอร์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คุ้ก</a:t>
                      </a:r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กี้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ผ้าอ้อม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ไข่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เครื่องสำอาง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เนื้อ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ยาลดไข้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ไมโครเวฟ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นม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เครื่องพิมพ์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ยาสระผม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โทรศัพท์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โทรทัศน์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038600" y="1143000"/>
            <a:ext cx="762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Product_Id,Product_nameEng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not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Product_nameEng</a:t>
            </a:r>
            <a:r>
              <a:rPr lang="en-US" sz="2400" b="1" dirty="0" smtClean="0"/>
              <a:t> ='Beer'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Product_Id,Product_nameEng</a:t>
            </a:r>
            <a:r>
              <a:rPr lang="en-US" sz="2400" b="1" dirty="0" smtClean="0"/>
              <a:t> , </a:t>
            </a:r>
            <a:r>
              <a:rPr lang="en-US" sz="2400" b="1" dirty="0" err="1" smtClean="0"/>
              <a:t>Unit_Price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Unit_Price</a:t>
            </a:r>
            <a:r>
              <a:rPr lang="en-US" sz="2400" b="1" dirty="0" smtClean="0"/>
              <a:t> </a:t>
            </a:r>
            <a:r>
              <a:rPr lang="en-US" sz="2400" b="1" dirty="0" smtClean="0"/>
              <a:t> &gt;10 </a:t>
            </a:r>
            <a:r>
              <a:rPr lang="en-US" sz="2400" b="1" dirty="0" smtClean="0"/>
              <a:t>and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err="1" smtClean="0">
                <a:solidFill>
                  <a:srgbClr val="0070C0"/>
                </a:solidFill>
              </a:rPr>
              <a:t>Product_nameEng</a:t>
            </a:r>
            <a:r>
              <a:rPr lang="en-US" sz="2400" dirty="0" smtClean="0"/>
              <a:t> </a:t>
            </a:r>
            <a:r>
              <a:rPr lang="en-US" sz="2400" dirty="0" smtClean="0"/>
              <a:t>=</a:t>
            </a:r>
            <a:r>
              <a:rPr lang="en-US" sz="2400" b="1" dirty="0" smtClean="0"/>
              <a:t>'Beer' </a:t>
            </a:r>
            <a:r>
              <a:rPr lang="en-US" sz="2400" b="1" dirty="0" smtClean="0"/>
              <a:t>or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Product_nameEng</a:t>
            </a:r>
            <a:r>
              <a:rPr lang="en-US" sz="2400" b="1" dirty="0" smtClean="0"/>
              <a:t>='Coke')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th-TH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สร้างเงื่อนไข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And, Or, Not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FFD54F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Order by …</a:t>
            </a:r>
            <a:r>
              <a:rPr lang="en-US" dirty="0" err="1" smtClean="0"/>
              <a:t>Desc|Asc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SELECT </a:t>
            </a:r>
            <a:r>
              <a:rPr lang="en-US" sz="2800" i="1" dirty="0" smtClean="0"/>
              <a:t>column1</a:t>
            </a:r>
            <a:r>
              <a:rPr lang="en-US" sz="2800" dirty="0" smtClean="0"/>
              <a:t>,</a:t>
            </a:r>
            <a:r>
              <a:rPr lang="en-US" sz="2800" i="1" dirty="0" smtClean="0"/>
              <a:t> column2, ...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ORDER BY </a:t>
            </a:r>
            <a:r>
              <a:rPr lang="en-US" sz="2800" i="1" dirty="0" smtClean="0"/>
              <a:t>column1, column2, ... </a:t>
            </a:r>
            <a:r>
              <a:rPr lang="en-US" sz="2800" dirty="0" smtClean="0"/>
              <a:t>ASC|DESC;</a:t>
            </a:r>
            <a:endParaRPr lang="th-TH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Order by 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	ความหมายคือ 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ให้แสดงข้อมูลโดยเรียงลำดับ</a:t>
            </a:r>
            <a:endParaRPr lang="th-TH" sz="3200" b="1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en-US" sz="3200" b="1" dirty="0" err="1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Desc</a:t>
            </a:r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		เรียงจากมาก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ไปหา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น้อย</a:t>
            </a:r>
          </a:p>
          <a:p>
            <a:r>
              <a:rPr lang="en-US" sz="3200" b="1" dirty="0" err="1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Asc</a:t>
            </a:r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    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		เรียงจากน้อยไปหา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มาก</a:t>
            </a:r>
            <a:endParaRPr lang="th-TH" sz="3200" b="1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Product_Id,Product_nameEng,Unit_price</a:t>
            </a:r>
            <a:r>
              <a:rPr lang="en-US" b="1" i="1" dirty="0" smtClean="0">
                <a:solidFill>
                  <a:srgbClr val="1600B8"/>
                </a:solidFill>
              </a:rPr>
              <a:t> 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order by </a:t>
            </a:r>
            <a:r>
              <a:rPr lang="en-US" b="1" i="1" dirty="0" err="1" smtClean="0">
                <a:solidFill>
                  <a:srgbClr val="0070C0"/>
                </a:solidFill>
              </a:rPr>
              <a:t>unit_price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desc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Product_Id,Product_nameEng,Unit_price</a:t>
            </a:r>
            <a:r>
              <a:rPr lang="en-US" b="1" dirty="0" smtClean="0"/>
              <a:t> 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order by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asc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FFD54F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Order by …</a:t>
            </a:r>
            <a:r>
              <a:rPr lang="en-US" dirty="0" err="1" smtClean="0"/>
              <a:t>Desc|Asc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INSERT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0"/>
          <a:ext cx="8686800" cy="4430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0"/>
                <a:gridCol w="2438400"/>
              </a:tblGrid>
              <a:tr h="7231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088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INSERT  INTO </a:t>
                      </a:r>
                      <a:r>
                        <a:rPr lang="en-US" sz="2000" i="1" dirty="0" err="1" smtClean="0"/>
                        <a:t>table_name</a:t>
                      </a:r>
                      <a:r>
                        <a:rPr lang="en-US" sz="2000" dirty="0" smtClean="0"/>
                        <a:t> (</a:t>
                      </a:r>
                      <a:r>
                        <a:rPr lang="en-US" sz="2000" i="1" dirty="0" smtClean="0"/>
                        <a:t>column1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column2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column3</a:t>
                      </a:r>
                      <a:r>
                        <a:rPr lang="en-US" sz="2000" dirty="0" smtClean="0"/>
                        <a:t>, ...)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VALUES (</a:t>
                      </a:r>
                      <a:r>
                        <a:rPr lang="en-US" sz="2000" i="1" dirty="0" smtClean="0"/>
                        <a:t>value1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value2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value3</a:t>
                      </a:r>
                      <a:r>
                        <a:rPr lang="en-US" sz="2000" dirty="0" smtClean="0"/>
                        <a:t>, ...)</a:t>
                      </a:r>
                    </a:p>
                    <a:p>
                      <a:endParaRPr lang="en-US" sz="2000" dirty="0" smtClean="0"/>
                    </a:p>
                    <a:p>
                      <a:endParaRPr lang="th-TH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ระบุ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ข้อมูล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ที่ใส่ใน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ฐานข้อมูล</a:t>
                      </a:r>
                    </a:p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กรณีนี้ไม่ต้องใส่ครบทุก </a:t>
                      </a:r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Field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  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ใน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5290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/>
                        <a:t>INSERT INTO </a:t>
                      </a:r>
                      <a:r>
                        <a:rPr lang="en-US" sz="2000" i="1" dirty="0" err="1" smtClean="0"/>
                        <a:t>table_name</a:t>
                      </a:r>
                      <a:r>
                        <a:rPr lang="en-US" sz="2000" dirty="0" smtClean="0"/>
                        <a:t/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VALUES (</a:t>
                      </a:r>
                      <a:r>
                        <a:rPr lang="en-US" sz="2000" i="1" dirty="0" smtClean="0"/>
                        <a:t>value1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value2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value3</a:t>
                      </a:r>
                      <a:r>
                        <a:rPr lang="en-US" sz="2000" dirty="0" smtClean="0"/>
                        <a:t>, ...)</a:t>
                      </a:r>
                    </a:p>
                    <a:p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ไม่ระบุ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name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แต่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กรณีนี้ต้อง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ใส่ข้อมูลทุก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Field 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ให้ครบทุก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Field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ใน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INSERT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1"/>
          <a:ext cx="8534400" cy="4834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3200400"/>
              </a:tblGrid>
              <a:tr h="4979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1600B8"/>
                          </a:solidFill>
                        </a:rPr>
                        <a:t>SQL </a:t>
                      </a:r>
                      <a:r>
                        <a:rPr lang="en-US" sz="2400" dirty="0" smtClean="0">
                          <a:solidFill>
                            <a:srgbClr val="1600B8"/>
                          </a:solidFill>
                        </a:rPr>
                        <a:t>Command</a:t>
                      </a:r>
                      <a:endParaRPr lang="th-TH" sz="2400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sz="2400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02277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Color(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Color_Id,Color_Desc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values('CL006',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'Black‘)</a:t>
                      </a:r>
                      <a:endParaRPr lang="th-TH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สำหรับต้องการระบุข้อมูลที่ใส่ใน</a:t>
                      </a:r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ฐานข้อมูล </a:t>
                      </a:r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(</a:t>
                      </a:r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ครบทุก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 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ใน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th-TH" sz="24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Color(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Color_Id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values('CL010')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ใส่ข้อมูล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1 Field  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ตามต้องการ</a:t>
                      </a:r>
                    </a:p>
                    <a:p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และระบุ 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Field name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(</a:t>
                      </a:r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ไม่ครบทุก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 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ใน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958855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values('CL007',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'Yellow‘)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กรณีไม่ระบุ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Filed name </a:t>
                      </a:r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กรณีนี้ต้องใส่ข้อมูล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ให้ครบทุก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Field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1000332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values('CL009‘)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  <a:sym typeface="Wingdings 2"/>
                        </a:rPr>
                        <a:t>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  <a:sym typeface="Wingdings 2"/>
                        </a:rPr>
                        <a:t>ERROR</a:t>
                      </a:r>
                      <a:endParaRPr lang="th-TH" sz="24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Null, Not Null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0"/>
          <a:ext cx="8534400" cy="371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2438400"/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00914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column_names</a:t>
                      </a:r>
                      <a: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table_name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IS NULL</a:t>
                      </a:r>
                      <a:endParaRPr lang="th-TH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40117">
                <a:tc>
                  <a:txBody>
                    <a:bodyPr/>
                    <a:lstStyle/>
                    <a:p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column_names</a:t>
                      </a:r>
                      <a: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table_name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IS NOT NULL;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ไม่เป็น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Null, Not Null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0"/>
          <a:ext cx="8534400" cy="330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2438400"/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00914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 from Brand</a:t>
                      </a: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brand_name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null</a:t>
                      </a:r>
                      <a:endParaRPr lang="th-TH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40117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 from Brand</a:t>
                      </a: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brand_name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not null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ไม่เป็น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6002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UPDATE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SET </a:t>
            </a:r>
            <a:r>
              <a:rPr lang="en-US" i="1" dirty="0" smtClean="0"/>
              <a:t>column1 </a:t>
            </a:r>
            <a:r>
              <a:rPr lang="en-US" dirty="0" smtClean="0"/>
              <a:t>=</a:t>
            </a:r>
            <a:r>
              <a:rPr lang="en-US" i="1" dirty="0" smtClean="0"/>
              <a:t> value1</a:t>
            </a:r>
            <a:r>
              <a:rPr lang="en-US" dirty="0" smtClean="0"/>
              <a:t>,</a:t>
            </a:r>
            <a:r>
              <a:rPr lang="en-US" i="1" dirty="0" smtClean="0"/>
              <a:t> column2 </a:t>
            </a:r>
            <a:r>
              <a:rPr lang="en-US" dirty="0" smtClean="0"/>
              <a:t>=</a:t>
            </a:r>
            <a:r>
              <a:rPr lang="en-US" i="1" dirty="0" smtClean="0"/>
              <a:t> value2</a:t>
            </a:r>
            <a:r>
              <a:rPr lang="en-US" dirty="0" smtClean="0"/>
              <a:t>, ...</a:t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  <a:endParaRPr lang="th-TH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Update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3505200"/>
            <a:ext cx="8229600" cy="17525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Update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TableName</a:t>
            </a:r>
            <a:endParaRPr lang="en-US" sz="2800" b="1" dirty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Set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FieldName1=Value1, </a:t>
            </a:r>
            <a:endParaRPr lang="en-US" sz="2800" b="1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      </a:t>
            </a:r>
            <a:r>
              <a:rPr lang="en-US" sz="2800" b="1" dirty="0" smtClean="0">
                <a:solidFill>
                  <a:srgbClr val="0000CC"/>
                </a:solidFill>
              </a:rPr>
              <a:t>FieldName2=value2</a:t>
            </a:r>
            <a:r>
              <a:rPr lang="en-US" sz="2800" b="1" dirty="0" smtClean="0">
                <a:solidFill>
                  <a:srgbClr val="0000CC"/>
                </a:solidFill>
              </a:rPr>
              <a:t>,…</a:t>
            </a:r>
            <a:endParaRPr lang="en-US" sz="2800" b="1" dirty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[Where condition]</a:t>
            </a:r>
            <a:endParaRPr lang="th-TH" sz="2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Select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800600"/>
            <a:ext cx="876300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</a:t>
            </a:r>
            <a:r>
              <a:rPr lang="th-TH" sz="2800" dirty="0" smtClean="0"/>
              <a:t>เช่น </a:t>
            </a:r>
            <a:r>
              <a:rPr lang="en-US" sz="2800" dirty="0" smtClean="0"/>
              <a:t>SELECT </a:t>
            </a:r>
            <a:r>
              <a:rPr lang="en-US" sz="2800" dirty="0" err="1" smtClean="0"/>
              <a:t>Product_id</a:t>
            </a:r>
            <a:r>
              <a:rPr lang="en-US" sz="2800" dirty="0" smtClean="0"/>
              <a:t>, </a:t>
            </a:r>
            <a:r>
              <a:rPr lang="en-US" sz="2800" dirty="0" err="1" smtClean="0"/>
              <a:t>Product_nameEng</a:t>
            </a:r>
            <a:r>
              <a:rPr lang="en-US" sz="2800" dirty="0" smtClean="0"/>
              <a:t>  from </a:t>
            </a:r>
            <a:r>
              <a:rPr lang="en-US" sz="2800" dirty="0" err="1" smtClean="0"/>
              <a:t>T_Product</a:t>
            </a:r>
            <a:endParaRPr lang="en-US" sz="2800" dirty="0" smtClean="0"/>
          </a:p>
          <a:p>
            <a:pPr>
              <a:buNone/>
            </a:pPr>
            <a:r>
              <a:rPr lang="th-TH" sz="2800" dirty="0" smtClean="0"/>
              <a:t> เช่น </a:t>
            </a:r>
            <a:r>
              <a:rPr lang="en-US" sz="2800" dirty="0" smtClean="0"/>
              <a:t>SELECT * FROM </a:t>
            </a:r>
            <a:r>
              <a:rPr lang="en-US" sz="2800" i="1" dirty="0" err="1" smtClean="0"/>
              <a:t>T_Product</a:t>
            </a:r>
            <a:endParaRPr lang="th-TH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เป็นคำสั่งเลือกข้อมูลจาก </a:t>
            </a:r>
            <a:r>
              <a:rPr lang="en-US" sz="36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Table</a:t>
            </a:r>
            <a:endParaRPr lang="th-TH" sz="36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905000"/>
          <a:ext cx="83058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7608"/>
                <a:gridCol w="3168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คำสั่ง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คำอธิบาย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SELECT </a:t>
                      </a:r>
                      <a:r>
                        <a:rPr lang="en-US" sz="2800" i="1" dirty="0" smtClean="0"/>
                        <a:t>column1</a:t>
                      </a:r>
                      <a:r>
                        <a:rPr lang="en-US" sz="2800" dirty="0" smtClean="0"/>
                        <a:t>,</a:t>
                      </a:r>
                      <a:r>
                        <a:rPr lang="en-US" sz="2800" i="1" dirty="0" smtClean="0"/>
                        <a:t> column2, ...</a:t>
                      </a:r>
                      <a:r>
                        <a:rPr lang="en-US" sz="2800" dirty="0" smtClean="0"/>
                        <a:t/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FROM </a:t>
                      </a:r>
                      <a:r>
                        <a:rPr lang="en-US" sz="2800" i="1" dirty="0" err="1" smtClean="0"/>
                        <a:t>table_name</a:t>
                      </a:r>
                      <a:r>
                        <a:rPr lang="en-US" sz="2800" dirty="0" smtClean="0"/>
                        <a:t>;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เลือกข้อมูลแบบระบุ  </a:t>
                      </a:r>
                      <a:r>
                        <a:rPr lang="en-US" dirty="0" smtClean="0"/>
                        <a:t>Field</a:t>
                      </a:r>
                      <a:r>
                        <a:rPr lang="en-US" baseline="0" dirty="0" smtClean="0"/>
                        <a:t> name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SELECT * FROM </a:t>
                      </a:r>
                      <a:r>
                        <a:rPr lang="en-US" sz="2800" i="1" dirty="0" err="1" smtClean="0"/>
                        <a:t>table_name</a:t>
                      </a:r>
                      <a:endParaRPr lang="en-US" sz="2800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เลือกข้อมูลทุก </a:t>
                      </a:r>
                      <a:r>
                        <a:rPr lang="en-US" dirty="0" smtClean="0"/>
                        <a:t>Field </a:t>
                      </a:r>
                      <a:r>
                        <a:rPr lang="th-TH" dirty="0" smtClean="0"/>
                        <a:t>ทั้งหมด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676400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Update</a:t>
            </a:r>
            <a:r>
              <a:rPr lang="en-US" b="1" dirty="0"/>
              <a:t> </a:t>
            </a:r>
            <a:r>
              <a:rPr lang="en-US" b="1" dirty="0" err="1" smtClean="0"/>
              <a:t>T_Product</a:t>
            </a:r>
            <a:endParaRPr lang="en-US" b="1" dirty="0"/>
          </a:p>
          <a:p>
            <a:r>
              <a:rPr lang="en-US" dirty="0"/>
              <a:t>Set</a:t>
            </a:r>
            <a:r>
              <a:rPr lang="en-US" b="1" dirty="0"/>
              <a:t> </a:t>
            </a:r>
            <a:r>
              <a:rPr lang="en-US" b="1" dirty="0" err="1" smtClean="0"/>
              <a:t>Product_NameEng</a:t>
            </a:r>
            <a:r>
              <a:rPr lang="en-US" b="1" dirty="0" smtClean="0"/>
              <a:t>=</a:t>
            </a:r>
            <a:r>
              <a:rPr lang="en-US" b="1" dirty="0"/>
              <a:t>'Water'</a:t>
            </a:r>
            <a:endParaRPr lang="th-TH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5908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(!!! </a:t>
            </a:r>
            <a:r>
              <a:rPr lang="th-TH" dirty="0" smtClean="0">
                <a:solidFill>
                  <a:srgbClr val="C00000"/>
                </a:solidFill>
              </a:rPr>
              <a:t>คำสั่งนี้จะแก้ไขทั้ง </a:t>
            </a:r>
            <a:r>
              <a:rPr lang="en-US" dirty="0" smtClean="0">
                <a:solidFill>
                  <a:srgbClr val="C00000"/>
                </a:solidFill>
              </a:rPr>
              <a:t>Table) </a:t>
            </a:r>
            <a:r>
              <a:rPr lang="th-TH" dirty="0" smtClean="0">
                <a:solidFill>
                  <a:srgbClr val="C00000"/>
                </a:solidFill>
              </a:rPr>
              <a:t>พึงระวังเสมอ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6858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Update </a:t>
            </a:r>
            <a:r>
              <a:rPr lang="en-US" dirty="0" err="1" smtClean="0"/>
              <a:t>T_Product</a:t>
            </a:r>
            <a:endParaRPr lang="en-US" dirty="0" smtClean="0"/>
          </a:p>
          <a:p>
            <a:r>
              <a:rPr lang="en-US" dirty="0" smtClean="0"/>
              <a:t>Set </a:t>
            </a:r>
            <a:r>
              <a:rPr lang="en-US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dirty="0" smtClean="0"/>
              <a:t>='Water', </a:t>
            </a:r>
          </a:p>
          <a:p>
            <a:r>
              <a:rPr lang="en-US" dirty="0" smtClean="0"/>
              <a:t>       </a:t>
            </a:r>
            <a:r>
              <a:rPr lang="en-US" i="1" dirty="0" err="1" smtClean="0">
                <a:solidFill>
                  <a:srgbClr val="1600B8"/>
                </a:solidFill>
              </a:rPr>
              <a:t>Product_NameThai</a:t>
            </a:r>
            <a:r>
              <a:rPr lang="en-US" dirty="0" smtClean="0"/>
              <a:t>='</a:t>
            </a:r>
            <a:r>
              <a:rPr lang="th-TH" dirty="0" smtClean="0"/>
              <a:t>น้ำเปล่า</a:t>
            </a:r>
            <a:r>
              <a:rPr lang="en-US" dirty="0" smtClean="0"/>
              <a:t>',</a:t>
            </a:r>
            <a:endParaRPr lang="th-TH" dirty="0" smtClean="0"/>
          </a:p>
          <a:p>
            <a:r>
              <a:rPr lang="en-US" b="1" dirty="0" smtClean="0"/>
              <a:t>       </a:t>
            </a:r>
            <a:r>
              <a:rPr lang="en-US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=70</a:t>
            </a:r>
            <a:endParaRPr lang="th-TH" dirty="0" smtClean="0"/>
          </a:p>
          <a:p>
            <a:r>
              <a:rPr lang="en-US" dirty="0" smtClean="0"/>
              <a:t>Where </a:t>
            </a:r>
            <a:r>
              <a:rPr lang="en-US" dirty="0" err="1" smtClean="0"/>
              <a:t>Product_id</a:t>
            </a:r>
            <a:r>
              <a:rPr lang="en-US" dirty="0" smtClean="0"/>
              <a:t>='G001'</a:t>
            </a:r>
            <a:endParaRPr lang="th-TH" dirty="0">
              <a:solidFill>
                <a:srgbClr val="0000CC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Update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5791200" y="1752600"/>
            <a:ext cx="2971800" cy="1905000"/>
          </a:xfrm>
          <a:prstGeom prst="wedgeEllipseCallout">
            <a:avLst>
              <a:gd name="adj1" fmla="val -80966"/>
              <a:gd name="adj2" fmla="val 677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Type </a:t>
            </a:r>
            <a:r>
              <a:rPr lang="en-US" dirty="0" err="1" smtClean="0"/>
              <a:t>Varchar,char</a:t>
            </a:r>
            <a:r>
              <a:rPr lang="en-US" dirty="0" smtClean="0"/>
              <a:t> </a:t>
            </a:r>
            <a:r>
              <a:rPr lang="th-TH" dirty="0" smtClean="0"/>
              <a:t>ต้องมี </a:t>
            </a:r>
            <a:r>
              <a:rPr lang="en-US" dirty="0" smtClean="0"/>
              <a:t>‘ 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DELETE FROM </a:t>
            </a:r>
            <a:r>
              <a:rPr lang="en-US" i="1" dirty="0" err="1" smtClean="0"/>
              <a:t>table_name</a:t>
            </a:r>
            <a:r>
              <a:rPr lang="en-US" i="1" dirty="0" smtClean="0"/>
              <a:t> </a:t>
            </a:r>
            <a:r>
              <a:rPr lang="en-US" dirty="0" smtClean="0"/>
              <a:t>WHERE [</a:t>
            </a:r>
            <a:r>
              <a:rPr lang="en-US" i="1" dirty="0" smtClean="0"/>
              <a:t>condition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Delete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590800"/>
          <a:ext cx="8534400" cy="330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3886200"/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0091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From </a:t>
                      </a:r>
                      <a:r>
                        <a:rPr lang="en-US" sz="2000" b="1" dirty="0" err="1" smtClean="0"/>
                        <a:t>T_Product</a:t>
                      </a:r>
                      <a:endParaRPr lang="en-US" sz="2000" b="1" dirty="0" smtClean="0"/>
                    </a:p>
                    <a:p>
                      <a:pPr>
                        <a:buNone/>
                      </a:pPr>
                      <a:endParaRPr lang="en-US" sz="2000" b="1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(!!!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คำสั่งนี้ จะลบข้อมูลทั้ง 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Table)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พึงระวังเสมอ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4011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From </a:t>
                      </a:r>
                      <a:r>
                        <a:rPr lang="en-US" sz="2000" b="1" dirty="0" err="1" smtClean="0"/>
                        <a:t>T_Product</a:t>
                      </a:r>
                      <a:endParaRPr lang="en-US" sz="2000" b="1" dirty="0" smtClean="0"/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Where </a:t>
                      </a:r>
                      <a:r>
                        <a:rPr lang="en-US" sz="2000" b="1" dirty="0" err="1" smtClean="0"/>
                        <a:t>Product_id</a:t>
                      </a:r>
                      <a:r>
                        <a:rPr lang="en-US" sz="2000" b="1" dirty="0" smtClean="0"/>
                        <a:t>='G001'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ลบข้อมูลตามเงื่อนไข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752600"/>
          <a:ext cx="8534400" cy="3339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3886200"/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0091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From </a:t>
                      </a:r>
                      <a:r>
                        <a:rPr lang="en-US" sz="2000" b="1" dirty="0" err="1" smtClean="0"/>
                        <a:t>TPS_Product</a:t>
                      </a:r>
                      <a:endParaRPr lang="en-US" sz="2000" b="1" dirty="0" smtClean="0"/>
                    </a:p>
                    <a:p>
                      <a:pPr>
                        <a:buNone/>
                      </a:pPr>
                      <a:endParaRPr lang="en-US" sz="2000" b="1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(!!!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คำสั่งนี้ จะลบข้อมูลทั้ง 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Table)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พึงระวังเสมอ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4011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800" b="1" dirty="0" smtClean="0"/>
                        <a:t>From </a:t>
                      </a:r>
                      <a:r>
                        <a:rPr lang="en-US" sz="2800" b="1" dirty="0" err="1" smtClean="0"/>
                        <a:t>TPS_Product</a:t>
                      </a:r>
                      <a:endParaRPr lang="en-US" sz="2800" b="1" dirty="0" smtClean="0"/>
                    </a:p>
                    <a:p>
                      <a:pPr>
                        <a:buNone/>
                      </a:pPr>
                      <a:r>
                        <a:rPr lang="en-US" sz="2800" b="1" dirty="0" smtClean="0"/>
                        <a:t>Where </a:t>
                      </a:r>
                      <a:r>
                        <a:rPr lang="en-US" sz="2800" b="1" dirty="0" err="1" smtClean="0"/>
                        <a:t>Product_id</a:t>
                      </a:r>
                      <a:r>
                        <a:rPr lang="en-US" sz="2800" b="1" dirty="0" smtClean="0"/>
                        <a:t>='G001'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ลบข้อมูลตามเงื่อนไข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Delete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SELECT</a:t>
            </a:r>
            <a:r>
              <a:rPr lang="en-US" dirty="0" smtClean="0"/>
              <a:t> TOP </a:t>
            </a:r>
            <a:r>
              <a:rPr lang="en-US" i="1" dirty="0" err="1" smtClean="0"/>
              <a:t>number</a:t>
            </a:r>
            <a:r>
              <a:rPr lang="en-US" dirty="0" err="1" smtClean="0"/>
              <a:t>|</a:t>
            </a:r>
            <a:r>
              <a:rPr lang="en-US" i="1" dirty="0" err="1" smtClean="0"/>
              <a:t>percent</a:t>
            </a:r>
            <a:r>
              <a:rPr lang="en-US" dirty="0" smtClean="0"/>
              <a:t> </a:t>
            </a:r>
            <a:r>
              <a:rPr lang="en-US" i="1" dirty="0" err="1" smtClean="0"/>
              <a:t>column_name</a:t>
            </a:r>
            <a:r>
              <a:rPr lang="en-US" i="1" dirty="0" smtClean="0"/>
              <a:t>(s)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SELECT </a:t>
            </a:r>
            <a:r>
              <a:rPr lang="en-US" i="1" dirty="0" err="1" smtClean="0"/>
              <a:t>column_name</a:t>
            </a:r>
            <a:r>
              <a:rPr lang="en-US" i="1" dirty="0" smtClean="0"/>
              <a:t>(s)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LIMIT </a:t>
            </a:r>
            <a:r>
              <a:rPr lang="en-US" i="1" dirty="0" smtClean="0"/>
              <a:t>number</a:t>
            </a:r>
            <a:r>
              <a:rPr lang="en-US" dirty="0" smtClean="0"/>
              <a:t>;  ****</a:t>
            </a:r>
            <a:r>
              <a:rPr lang="th-TH" dirty="0" smtClean="0"/>
              <a:t> </a:t>
            </a:r>
            <a:r>
              <a:rPr lang="th-TH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ไปลองเองเพราะ </a:t>
            </a:r>
            <a:r>
              <a:rPr lang="en-US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Run </a:t>
            </a:r>
            <a:r>
              <a:rPr lang="th-TH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ไม่สำเร็จ</a:t>
            </a:r>
            <a:endParaRPr lang="en-US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Select Top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SELECT</a:t>
            </a:r>
            <a:r>
              <a:rPr lang="en-US" sz="2800" b="1" dirty="0" smtClean="0"/>
              <a:t> TOP 3 * FROM </a:t>
            </a:r>
            <a:r>
              <a:rPr lang="en-US" sz="2800" b="1" dirty="0" err="1" smtClean="0"/>
              <a:t>T_Product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SELECT</a:t>
            </a:r>
            <a:r>
              <a:rPr lang="en-US" sz="2800" b="1" dirty="0" smtClean="0"/>
              <a:t> TOP 50 PERCENT * FROM </a:t>
            </a:r>
            <a:r>
              <a:rPr lang="en-US" sz="2800" b="1" dirty="0" err="1" smtClean="0"/>
              <a:t>T_Product</a:t>
            </a:r>
            <a:endParaRPr lang="th-TH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Select Top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 …Function</a:t>
            </a:r>
            <a:endParaRPr lang="th-TH" b="1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1143000" y="2057400"/>
            <a:ext cx="6934200" cy="29484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Min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น้อยสุด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  <a:endParaRPr lang="en-US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Max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มากสุด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  <a:endParaRPr lang="en-US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AVG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ค่าเฉลี่ย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Count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จำนวนนับ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  <a:endParaRPr lang="en-US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Sum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จำนวนรวม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Select  MIN, MAX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SELECT</a:t>
            </a:r>
            <a:r>
              <a:rPr lang="en-US" dirty="0" smtClean="0"/>
              <a:t> MIN(</a:t>
            </a:r>
            <a:r>
              <a:rPr lang="en-US" i="1" dirty="0" err="1" smtClean="0"/>
              <a:t>column_name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</a:t>
            </a:r>
            <a:r>
              <a:rPr lang="en-US" dirty="0" smtClean="0"/>
              <a:t>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SELECT</a:t>
            </a:r>
            <a:r>
              <a:rPr lang="en-US" dirty="0" smtClean="0"/>
              <a:t> MAX(</a:t>
            </a:r>
            <a:r>
              <a:rPr lang="en-US" i="1" dirty="0" err="1" smtClean="0"/>
              <a:t>column_name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1600B8"/>
                </a:solidFill>
              </a:rPr>
              <a:t>MIN(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1600B8"/>
                </a:solidFill>
              </a:rPr>
              <a:t>MAX(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1600B8"/>
                </a:solidFill>
              </a:rPr>
              <a:t>MAX(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dirty="0" err="1" smtClean="0"/>
              <a:t>product_type_id</a:t>
            </a:r>
            <a:r>
              <a:rPr lang="en-US" b="1" dirty="0" smtClean="0"/>
              <a:t>='PT001'</a:t>
            </a:r>
            <a:endParaRPr lang="en-US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Select  MIN, MAX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FE45B"/>
          </a:solidFill>
        </p:spPr>
        <p:txBody>
          <a:bodyPr/>
          <a:lstStyle/>
          <a:p>
            <a:r>
              <a:rPr lang="en-US" dirty="0" smtClean="0"/>
              <a:t>Select Count, AVG, SUM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	SELECT</a:t>
            </a:r>
            <a:r>
              <a:rPr lang="en-US" sz="2800" dirty="0" smtClean="0"/>
              <a:t> COUNT(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smtClean="0"/>
              <a:t>condition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SELECT</a:t>
            </a:r>
            <a:r>
              <a:rPr lang="en-US" sz="2800" dirty="0" smtClean="0"/>
              <a:t> AVG(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smtClean="0"/>
              <a:t>condition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SELECT</a:t>
            </a:r>
            <a:r>
              <a:rPr lang="en-US" sz="2800" dirty="0" smtClean="0"/>
              <a:t> SUM(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smtClean="0"/>
              <a:t>condition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733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smtClean="0">
                <a:solidFill>
                  <a:srgbClr val="1600B8"/>
                </a:solidFill>
              </a:rPr>
              <a:t>COUNT(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</a:t>
            </a:r>
            <a:r>
              <a:rPr lang="en-US" sz="2000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2000" b="1" dirty="0" smtClean="0"/>
              <a:t>='PT001'</a:t>
            </a:r>
            <a:endParaRPr lang="th-TH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EFE45B"/>
          </a:solidFill>
        </p:spPr>
        <p:txBody>
          <a:bodyPr/>
          <a:lstStyle/>
          <a:p>
            <a:r>
              <a:rPr lang="en-US" dirty="0" smtClean="0"/>
              <a:t>Select Count, AVG, SUM</a:t>
            </a:r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14800" y="1600200"/>
          <a:ext cx="4787900" cy="4680585"/>
        </p:xfrm>
        <a:graphic>
          <a:graphicData uri="http://schemas.openxmlformats.org/drawingml/2006/table">
            <a:tbl>
              <a:tblPr/>
              <a:tblGrid>
                <a:gridCol w="957580"/>
                <a:gridCol w="1469164"/>
                <a:gridCol w="931345"/>
                <a:gridCol w="1429811"/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Product_NameEng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Unit_Price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Product_Type_Id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Beer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Green Tea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Water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Make 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Medicine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Meat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milk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Cookie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Computer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Printer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Telephone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Television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Microwave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Shampoo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Diaper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Blanket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3200400"/>
            <a:ext cx="373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smtClean="0">
                <a:solidFill>
                  <a:srgbClr val="1600B8"/>
                </a:solidFill>
              </a:rPr>
              <a:t>AVG(</a:t>
            </a:r>
            <a:r>
              <a:rPr lang="en-US" sz="20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000" b="1" i="1" dirty="0" smtClean="0">
                <a:solidFill>
                  <a:srgbClr val="1600B8"/>
                </a:solidFill>
              </a:rPr>
              <a:t>) </a:t>
            </a:r>
          </a:p>
          <a:p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endParaRPr lang="en-US" sz="2000" b="1" dirty="0" smtClean="0"/>
          </a:p>
          <a:p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2000" b="1" dirty="0" smtClean="0"/>
              <a:t>='PT001'</a:t>
            </a:r>
            <a:endParaRPr lang="th-TH" sz="2000" dirty="0"/>
          </a:p>
        </p:txBody>
      </p:sp>
      <p:sp>
        <p:nvSpPr>
          <p:cNvPr id="7" name="Rectangle 6"/>
          <p:cNvSpPr/>
          <p:nvPr/>
        </p:nvSpPr>
        <p:spPr>
          <a:xfrm>
            <a:off x="457200" y="44958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smtClean="0">
                <a:solidFill>
                  <a:srgbClr val="1600B8"/>
                </a:solidFill>
              </a:rPr>
              <a:t>sum(</a:t>
            </a:r>
            <a:r>
              <a:rPr lang="en-US" sz="20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000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2000" b="1" dirty="0" smtClean="0"/>
              <a:t>='PT001‘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ลำดับการเขียน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79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 &gt;&gt; From &gt;&gt; Where &gt;&gt; Order  by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971800"/>
            <a:ext cx="8229600" cy="1066799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&gt;&gt; From &gt;&gt; Where &gt;&gt; group 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SELECT</a:t>
            </a:r>
            <a:r>
              <a:rPr lang="en-US" dirty="0" smtClean="0"/>
              <a:t> </a:t>
            </a:r>
            <a:r>
              <a:rPr lang="en-US" i="1" dirty="0" smtClean="0"/>
              <a:t>column1, 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err="1" smtClean="0"/>
              <a:t>columnN</a:t>
            </a:r>
            <a:r>
              <a:rPr lang="en-US" dirty="0" smtClean="0"/>
              <a:t> LIKE </a:t>
            </a:r>
            <a:r>
              <a:rPr lang="en-US" i="1" dirty="0" smtClean="0"/>
              <a:t>pattern</a:t>
            </a:r>
            <a:r>
              <a:rPr lang="en-US" dirty="0" smtClean="0"/>
              <a:t>;</a:t>
            </a:r>
            <a:endParaRPr lang="th-TH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LIKE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00200"/>
          <a:ext cx="8229600" cy="4368034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52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LIKE Operator</a:t>
                      </a:r>
                    </a:p>
                  </a:txBody>
                  <a:tcPr marL="8078" marR="8078" marT="80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Description</a:t>
                      </a:r>
                    </a:p>
                  </a:txBody>
                  <a:tcPr marL="8078" marR="8078" marT="80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'a%'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start with "a"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'%a'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end with "a"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CustomerName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LIKE '%or%'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have "or" in any position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'_r%'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have "r" in the second position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259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'a__%'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start with "a" and are at least 3 characters in length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ContactName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LIKE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a%o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start with "a" and ends with "o"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921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/>
              <a:t>LIKE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sz="2000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sz="20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like'B</a:t>
            </a:r>
            <a:r>
              <a:rPr lang="en-US" sz="2000" b="1" dirty="0" smtClean="0">
                <a:solidFill>
                  <a:srgbClr val="C00000"/>
                </a:solidFill>
              </a:rPr>
              <a:t>%’         &gt;&gt;&gt;&gt;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หมายถึง ชื่อที่ขึ้นต้นด้วยอักษร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B)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sz="2000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sz="20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like'%B</a:t>
            </a:r>
            <a:r>
              <a:rPr lang="en-US" sz="2000" b="1" dirty="0" smtClean="0"/>
              <a:t>%'      &gt;&gt;&gt;&gt; </a:t>
            </a:r>
            <a:r>
              <a:rPr lang="en-US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หมายถึง </a:t>
            </a:r>
            <a:r>
              <a:rPr lang="th-TH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ชื่อ</a:t>
            </a:r>
            <a:r>
              <a:rPr lang="th-TH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ที่มีอักษร </a:t>
            </a:r>
            <a:r>
              <a:rPr lang="en-US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B </a:t>
            </a:r>
            <a:r>
              <a:rPr lang="th-TH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อยู่ตำแหน่งกลางระหว่าง อักษร</a:t>
            </a:r>
            <a:r>
              <a:rPr lang="en-US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200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sz="2000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sz="20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like'%</a:t>
            </a:r>
            <a:r>
              <a:rPr lang="en-US" sz="2000" b="1" dirty="0" err="1" smtClean="0"/>
              <a:t>B</a:t>
            </a:r>
            <a:r>
              <a:rPr lang="en-US" sz="2000" b="1" dirty="0" smtClean="0"/>
              <a:t>'   &gt;&gt;&gt;&gt;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หมายถึง ชื่อที่ลงท้ายด้วยอักษร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B)</a:t>
            </a:r>
            <a:endParaRPr lang="th-TH" sz="2600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sz="2000" dirty="0" smtClean="0"/>
          </a:p>
          <a:p>
            <a:pPr>
              <a:buNone/>
            </a:pPr>
            <a:endParaRPr lang="th-TH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LIKE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4038600"/>
            <a:ext cx="7086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SELECT </a:t>
            </a:r>
            <a:r>
              <a:rPr lang="en-US" sz="2000" b="1" i="1" dirty="0" smtClean="0">
                <a:solidFill>
                  <a:srgbClr val="0070C0"/>
                </a:solidFill>
              </a:rPr>
              <a:t>column-name</a:t>
            </a:r>
            <a:endParaRPr lang="en-US" sz="2000" b="1" i="1" dirty="0">
              <a:solidFill>
                <a:srgbClr val="0070C0"/>
              </a:solidFill>
            </a:endParaRPr>
          </a:p>
          <a:p>
            <a:r>
              <a:rPr lang="en-US" sz="2000" b="1" dirty="0"/>
              <a:t>FROM table-name1</a:t>
            </a:r>
          </a:p>
          <a:p>
            <a:r>
              <a:rPr lang="en-US" sz="2000" b="1" dirty="0"/>
              <a:t>WHERE </a:t>
            </a:r>
            <a:r>
              <a:rPr lang="en-US" sz="2000" b="1" i="1" dirty="0" smtClean="0">
                <a:solidFill>
                  <a:srgbClr val="0070C0"/>
                </a:solidFill>
              </a:rPr>
              <a:t>column-name </a:t>
            </a:r>
            <a:r>
              <a:rPr lang="en-US" sz="2000" b="1" dirty="0" smtClean="0"/>
              <a:t>IN </a:t>
            </a:r>
            <a:r>
              <a:rPr lang="en-US" sz="2000" b="1" dirty="0"/>
              <a:t>(SELECT </a:t>
            </a:r>
            <a:r>
              <a:rPr lang="en-US" sz="2000" i="1" dirty="0" smtClean="0"/>
              <a:t>STATEMENT)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56388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https://www.dofactory.com/sql/subquery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457200" y="19812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 </a:t>
            </a:r>
            <a:r>
              <a:rPr lang="en-US" i="1" dirty="0" err="1" smtClean="0">
                <a:solidFill>
                  <a:srgbClr val="1600B8"/>
                </a:solidFill>
              </a:rPr>
              <a:t>column_name</a:t>
            </a:r>
            <a:r>
              <a:rPr lang="en-US" i="1" dirty="0" smtClean="0">
                <a:solidFill>
                  <a:srgbClr val="1600B8"/>
                </a:solidFill>
              </a:rPr>
              <a:t>(s</a:t>
            </a:r>
            <a:r>
              <a:rPr lang="en-US" i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err="1" smtClean="0">
                <a:solidFill>
                  <a:srgbClr val="1600B8"/>
                </a:solidFill>
              </a:rPr>
              <a:t>column_name</a:t>
            </a:r>
            <a:r>
              <a:rPr lang="en-US" dirty="0" smtClean="0"/>
              <a:t> IN (</a:t>
            </a:r>
            <a:r>
              <a:rPr lang="en-US" i="1" dirty="0" smtClean="0"/>
              <a:t>value1</a:t>
            </a:r>
            <a:r>
              <a:rPr lang="en-US" dirty="0" smtClean="0"/>
              <a:t>,</a:t>
            </a:r>
            <a:r>
              <a:rPr lang="en-US" i="1" dirty="0" smtClean="0"/>
              <a:t> value2</a:t>
            </a:r>
            <a:r>
              <a:rPr lang="en-US" dirty="0" smtClean="0"/>
              <a:t>, ...);</a:t>
            </a:r>
            <a:endParaRPr lang="th-TH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28600"/>
            <a:ext cx="8229600" cy="9144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dirty="0" err="1" smtClean="0"/>
              <a:t>Product_Id,Product_nameEng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err="1" smtClean="0"/>
              <a:t>Unit_price,Product_Type_Id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b="1" dirty="0" smtClean="0"/>
              <a:t> in ('</a:t>
            </a:r>
            <a:r>
              <a:rPr lang="en-US" b="1" dirty="0" err="1" smtClean="0"/>
              <a:t>Beer','Blanket','Bread</a:t>
            </a:r>
            <a:r>
              <a:rPr lang="en-US" b="1" dirty="0" smtClean="0"/>
              <a:t>')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dirty="0" err="1" smtClean="0"/>
              <a:t>Product_Id,Product_nameEng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err="1" smtClean="0"/>
              <a:t>Unit_price,Product_Type_Id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b="1" dirty="0" smtClean="0"/>
              <a:t> not in ('</a:t>
            </a:r>
            <a:r>
              <a:rPr lang="en-US" b="1" dirty="0" err="1" smtClean="0"/>
              <a:t>Beer','Blanket','Bread</a:t>
            </a:r>
            <a:r>
              <a:rPr lang="en-US" b="1" dirty="0" smtClean="0"/>
              <a:t>')</a:t>
            </a:r>
            <a:endParaRPr lang="th-TH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228600"/>
            <a:ext cx="8229600" cy="8382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295400"/>
            <a:ext cx="6172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SELECT</a:t>
            </a:r>
            <a:r>
              <a:rPr lang="en-US" sz="2000" b="1" i="1" dirty="0">
                <a:solidFill>
                  <a:srgbClr val="0070C0"/>
                </a:solidFill>
              </a:rPr>
              <a:t> </a:t>
            </a:r>
            <a:r>
              <a:rPr lang="en-US" sz="2000" b="1" i="1" dirty="0" smtClean="0">
                <a:solidFill>
                  <a:srgbClr val="0070C0"/>
                </a:solidFill>
              </a:rPr>
              <a:t>column-names  </a:t>
            </a:r>
            <a:r>
              <a:rPr lang="th-TH" sz="2000" b="1" i="1" dirty="0" smtClean="0">
                <a:solidFill>
                  <a:srgbClr val="0070C0"/>
                </a:solidFill>
              </a:rPr>
              <a:t>หรือ </a:t>
            </a:r>
            <a:r>
              <a:rPr lang="en-US" sz="2000" b="1" dirty="0" smtClean="0">
                <a:solidFill>
                  <a:srgbClr val="300B7B"/>
                </a:solidFill>
              </a:rPr>
              <a:t>SELECT</a:t>
            </a:r>
            <a:r>
              <a:rPr lang="en-US" sz="2000" b="1" i="1" dirty="0" smtClean="0">
                <a:solidFill>
                  <a:srgbClr val="0070C0"/>
                </a:solidFill>
              </a:rPr>
              <a:t> *</a:t>
            </a:r>
            <a:endParaRPr lang="en-US" sz="2000" b="1" i="1" dirty="0">
              <a:solidFill>
                <a:srgbClr val="0070C0"/>
              </a:solidFill>
            </a:endParaRPr>
          </a:p>
          <a:p>
            <a:r>
              <a:rPr lang="en-US" sz="2000" b="1" dirty="0"/>
              <a:t>FROM table-name1</a:t>
            </a:r>
          </a:p>
          <a:p>
            <a:r>
              <a:rPr lang="en-US" sz="2000" b="1" dirty="0"/>
              <a:t>WHERE </a:t>
            </a:r>
            <a:r>
              <a:rPr lang="en-US" sz="2000" b="1" i="1" dirty="0">
                <a:solidFill>
                  <a:srgbClr val="0070C0"/>
                </a:solidFill>
              </a:rPr>
              <a:t>value</a:t>
            </a:r>
            <a:r>
              <a:rPr lang="en-US" sz="2000" b="1" dirty="0"/>
              <a:t> IN (SELECT </a:t>
            </a:r>
            <a:r>
              <a:rPr lang="en-US" sz="2000" b="1" i="1" dirty="0">
                <a:solidFill>
                  <a:srgbClr val="0070C0"/>
                </a:solidFill>
              </a:rPr>
              <a:t>column-name</a:t>
            </a:r>
          </a:p>
          <a:p>
            <a:r>
              <a:rPr lang="en-US" sz="2000" b="1" dirty="0"/>
              <a:t>FROM table-name2 </a:t>
            </a:r>
          </a:p>
          <a:p>
            <a:r>
              <a:rPr lang="en-US" sz="2000" b="1" dirty="0"/>
              <a:t>WHERE </a:t>
            </a:r>
            <a:r>
              <a:rPr lang="en-US" sz="2000" b="1" i="1" dirty="0">
                <a:solidFill>
                  <a:srgbClr val="0070C0"/>
                </a:solidFill>
              </a:rPr>
              <a:t>condition</a:t>
            </a:r>
            <a:r>
              <a:rPr lang="en-US" sz="2000" b="1" dirty="0"/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35052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</a:t>
            </a:r>
            <a:r>
              <a:rPr lang="en-US" sz="2400" b="1" dirty="0" err="1" smtClean="0"/>
              <a:t>T_Sales_detail</a:t>
            </a:r>
            <a:endParaRPr lang="en-US" sz="2400" b="1" dirty="0" smtClean="0"/>
          </a:p>
          <a:p>
            <a:r>
              <a:rPr lang="en-US" sz="2400" dirty="0" smtClean="0"/>
              <a:t>where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400" b="1" i="1" dirty="0" smtClean="0">
                <a:solidFill>
                  <a:srgbClr val="0070C0"/>
                </a:solidFill>
              </a:rPr>
              <a:t>  </a:t>
            </a:r>
            <a:r>
              <a:rPr lang="en-US" sz="2400" b="1" dirty="0" smtClean="0"/>
              <a:t>in </a:t>
            </a:r>
          </a:p>
          <a:p>
            <a:r>
              <a:rPr lang="en-US" sz="2400" dirty="0" smtClean="0"/>
              <a:t>(Select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400" b="1" dirty="0" smtClean="0"/>
              <a:t> from </a:t>
            </a:r>
            <a:r>
              <a:rPr lang="en-US" sz="2400" b="1" dirty="0" err="1" smtClean="0"/>
              <a:t>T_Product</a:t>
            </a:r>
            <a:r>
              <a:rPr lang="en-US" sz="2400" b="1" dirty="0" smtClean="0"/>
              <a:t> </a:t>
            </a:r>
          </a:p>
          <a:p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Product_Type_Id</a:t>
            </a:r>
            <a:r>
              <a:rPr lang="en-US" sz="2400" b="1" dirty="0" smtClean="0"/>
              <a:t> ='PT001') </a:t>
            </a:r>
          </a:p>
          <a:p>
            <a:r>
              <a:rPr lang="en-US" sz="2400" b="1" dirty="0" smtClean="0"/>
              <a:t>order by </a:t>
            </a:r>
            <a:r>
              <a:rPr lang="en-US" sz="2400" b="1" dirty="0" err="1" smtClean="0"/>
              <a:t>Receipt_No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asc</a:t>
            </a:r>
            <a:endParaRPr lang="th-TH" sz="2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28600"/>
            <a:ext cx="8229600" cy="9144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10668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select</a:t>
            </a:r>
            <a:r>
              <a:rPr lang="en-US" sz="2000" b="1" dirty="0" smtClean="0"/>
              <a:t> * from </a:t>
            </a:r>
            <a:r>
              <a:rPr lang="en-US" sz="2000" b="1" dirty="0" err="1" smtClean="0"/>
              <a:t>T_Sales_detail</a:t>
            </a:r>
            <a:endParaRPr lang="en-US" sz="2000" b="1" dirty="0" smtClean="0"/>
          </a:p>
          <a:p>
            <a:r>
              <a:rPr lang="en-US" sz="2000" dirty="0" smtClean="0"/>
              <a:t>where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000" b="1" i="1" dirty="0" smtClean="0">
                <a:solidFill>
                  <a:srgbClr val="0070C0"/>
                </a:solidFill>
              </a:rPr>
              <a:t>  </a:t>
            </a:r>
            <a:r>
              <a:rPr lang="en-US" sz="2000" b="1" dirty="0" smtClean="0"/>
              <a:t>in </a:t>
            </a:r>
          </a:p>
          <a:p>
            <a:r>
              <a:rPr lang="en-US" sz="2000" dirty="0" smtClean="0"/>
              <a:t>(Select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000" b="1" dirty="0" smtClean="0"/>
              <a:t> from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Product_Type_Id</a:t>
            </a:r>
            <a:r>
              <a:rPr lang="en-US" sz="2000" b="1" dirty="0" smtClean="0"/>
              <a:t> ='PT001') </a:t>
            </a:r>
          </a:p>
          <a:p>
            <a:r>
              <a:rPr lang="en-US" sz="2000" b="1" dirty="0" smtClean="0"/>
              <a:t>order by </a:t>
            </a:r>
            <a:r>
              <a:rPr lang="en-US" sz="2000" b="1" dirty="0" err="1" smtClean="0"/>
              <a:t>Receipt_No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asc</a:t>
            </a:r>
            <a:endParaRPr lang="th-TH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066800"/>
            <a:ext cx="510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04800" y="3124200"/>
            <a:ext cx="5638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select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A.Receipt_no,A.Product_Id,A.Product_nameEng</a:t>
            </a:r>
            <a:r>
              <a:rPr lang="en-US" sz="1800" b="1" dirty="0" smtClean="0"/>
              <a:t>,</a:t>
            </a:r>
          </a:p>
          <a:p>
            <a:r>
              <a:rPr lang="en-US" sz="1800" dirty="0" err="1" smtClean="0"/>
              <a:t>A.Qty,A.Unit_Price,A.Total_amt,B.Product_Type_Id</a:t>
            </a:r>
            <a:endParaRPr lang="en-US" sz="1800" dirty="0" smtClean="0"/>
          </a:p>
          <a:p>
            <a:r>
              <a:rPr lang="en-US" sz="1800" dirty="0" smtClean="0"/>
              <a:t>from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T_Sales_detail</a:t>
            </a:r>
            <a:r>
              <a:rPr lang="en-US" sz="1800" b="1" dirty="0" smtClean="0"/>
              <a:t> A, </a:t>
            </a:r>
            <a:r>
              <a:rPr lang="en-US" sz="1800" b="1" dirty="0" err="1" smtClean="0"/>
              <a:t>T_Product</a:t>
            </a:r>
            <a:r>
              <a:rPr lang="en-US" sz="1800" b="1" dirty="0" smtClean="0"/>
              <a:t> B</a:t>
            </a:r>
          </a:p>
          <a:p>
            <a:r>
              <a:rPr lang="en-US" sz="1800" dirty="0" smtClean="0"/>
              <a:t>where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B.Product_Type_Id</a:t>
            </a:r>
            <a:r>
              <a:rPr lang="en-US" sz="1800" b="1" dirty="0" smtClean="0"/>
              <a:t> ='PT001'</a:t>
            </a:r>
          </a:p>
          <a:p>
            <a:r>
              <a:rPr lang="en-US" sz="1800" dirty="0" smtClean="0"/>
              <a:t>and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A.Product_Id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B.Product_Id</a:t>
            </a:r>
            <a:r>
              <a:rPr lang="en-US" sz="1800" b="1" dirty="0" smtClean="0"/>
              <a:t> </a:t>
            </a:r>
          </a:p>
          <a:p>
            <a:r>
              <a:rPr lang="en-US" sz="1800" dirty="0" smtClean="0"/>
              <a:t>order</a:t>
            </a:r>
            <a:r>
              <a:rPr lang="en-US" sz="1800" b="1" dirty="0" smtClean="0"/>
              <a:t> by </a:t>
            </a:r>
            <a:r>
              <a:rPr lang="en-US" sz="1800" b="1" dirty="0" err="1" smtClean="0"/>
              <a:t>Receipt_No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asc</a:t>
            </a:r>
            <a:endParaRPr lang="th-TH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876800"/>
            <a:ext cx="7943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2895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609600" y="76200"/>
            <a:ext cx="8229600" cy="6858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D54F"/>
          </a:solidFill>
        </p:spPr>
        <p:txBody>
          <a:bodyPr/>
          <a:lstStyle/>
          <a:p>
            <a:r>
              <a:rPr lang="en-US" dirty="0" smtClean="0"/>
              <a:t>Between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SELECT</a:t>
            </a:r>
            <a:r>
              <a:rPr lang="en-US" sz="2800" dirty="0" smtClean="0"/>
              <a:t> </a:t>
            </a:r>
            <a:r>
              <a:rPr lang="en-US" sz="2800" i="1" dirty="0" err="1" smtClean="0"/>
              <a:t>column_name</a:t>
            </a:r>
            <a:r>
              <a:rPr lang="en-US" sz="2800" i="1" dirty="0" smtClean="0"/>
              <a:t>(s)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err="1" smtClean="0"/>
              <a:t>column_name</a:t>
            </a:r>
            <a:r>
              <a:rPr lang="en-US" sz="2800" i="1" dirty="0" smtClean="0"/>
              <a:t> </a:t>
            </a:r>
            <a:r>
              <a:rPr lang="en-US" sz="2800" dirty="0" smtClean="0"/>
              <a:t>BETWEEN </a:t>
            </a:r>
            <a:r>
              <a:rPr lang="en-US" sz="2800" i="1" dirty="0" smtClean="0"/>
              <a:t>value1</a:t>
            </a:r>
            <a:r>
              <a:rPr lang="en-US" sz="2800" dirty="0" smtClean="0"/>
              <a:t> AND </a:t>
            </a:r>
            <a:r>
              <a:rPr lang="en-US" sz="2800" i="1" dirty="0" smtClean="0"/>
              <a:t>value2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Product_Id,Product_nameEng</a:t>
            </a:r>
            <a:r>
              <a:rPr lang="en-US" sz="2400" b="1" dirty="0" smtClean="0"/>
              <a:t>,</a:t>
            </a:r>
          </a:p>
          <a:p>
            <a:pPr>
              <a:buNone/>
            </a:pPr>
            <a:r>
              <a:rPr lang="en-US" sz="2400" dirty="0" err="1" smtClean="0"/>
              <a:t>Unit_price,Product_Type_Id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400" b="1" i="1" dirty="0" smtClean="0">
                <a:solidFill>
                  <a:srgbClr val="1600B8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between</a:t>
            </a:r>
            <a:r>
              <a:rPr lang="en-US" sz="2400" b="1" i="1" dirty="0" smtClean="0">
                <a:solidFill>
                  <a:srgbClr val="1600B8"/>
                </a:solidFill>
              </a:rPr>
              <a:t> </a:t>
            </a:r>
            <a:r>
              <a:rPr lang="en-US" sz="2400" b="1" dirty="0" smtClean="0"/>
              <a:t>20 and </a:t>
            </a:r>
            <a:r>
              <a:rPr lang="en-US" sz="2400" b="1" dirty="0" smtClean="0"/>
              <a:t>50</a:t>
            </a:r>
          </a:p>
          <a:p>
            <a:pPr>
              <a:buNone/>
            </a:pPr>
            <a:endParaRPr lang="en-US" sz="2400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D54F"/>
          </a:solidFill>
        </p:spPr>
        <p:txBody>
          <a:bodyPr/>
          <a:lstStyle/>
          <a:p>
            <a:r>
              <a:rPr lang="en-US" dirty="0" smtClean="0"/>
              <a:t>Between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114800"/>
            <a:ext cx="7848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</a:rPr>
              <a:t>เรา</a:t>
            </a:r>
            <a:r>
              <a:rPr lang="th-TH" b="1" dirty="0" smtClean="0">
                <a:solidFill>
                  <a:srgbClr val="C00000"/>
                </a:solidFill>
              </a:rPr>
              <a:t>สามารถเขียนในรูปแบบอื่นได้ซึ่งทำให้ผลลัพธ์เหมือนกัน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Product_Id,Product_nameEng</a:t>
            </a:r>
            <a:r>
              <a:rPr lang="en-US" sz="2400" b="1" dirty="0" smtClean="0"/>
              <a:t>,</a:t>
            </a:r>
          </a:p>
          <a:p>
            <a:pPr>
              <a:buNone/>
            </a:pPr>
            <a:r>
              <a:rPr lang="en-US" sz="2400" dirty="0" err="1" smtClean="0"/>
              <a:t>Unit_price,Product_Type_Id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400" b="1" dirty="0" smtClean="0"/>
              <a:t> &gt;= 20 and </a:t>
            </a:r>
            <a:r>
              <a:rPr lang="en-US" sz="24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400" b="1" dirty="0" smtClean="0"/>
              <a:t>&lt;=50</a:t>
            </a:r>
            <a:endParaRPr lang="th-TH" sz="2400" dirty="0" smtClean="0"/>
          </a:p>
          <a:p>
            <a:endParaRPr lang="th-TH" dirty="0"/>
          </a:p>
        </p:txBody>
      </p:sp>
      <p:sp>
        <p:nvSpPr>
          <p:cNvPr id="6" name="Oval Callout 5"/>
          <p:cNvSpPr/>
          <p:nvPr/>
        </p:nvSpPr>
        <p:spPr>
          <a:xfrm>
            <a:off x="7391400" y="3048000"/>
            <a:ext cx="1219200" cy="1143000"/>
          </a:xfrm>
          <a:prstGeom prst="wedgeEllipseCallout">
            <a:avLst>
              <a:gd name="adj1" fmla="val -86457"/>
              <a:gd name="adj2" fmla="val 658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And</a:t>
            </a:r>
          </a:p>
          <a:p>
            <a:pPr algn="ctr"/>
            <a:r>
              <a:rPr lang="en-US" dirty="0" smtClean="0"/>
              <a:t>A,B</a:t>
            </a:r>
            <a:endParaRPr lang="th-TH" dirty="0"/>
          </a:p>
        </p:txBody>
      </p:sp>
      <p:sp>
        <p:nvSpPr>
          <p:cNvPr id="7" name="Oval Callout 6"/>
          <p:cNvSpPr/>
          <p:nvPr/>
        </p:nvSpPr>
        <p:spPr>
          <a:xfrm>
            <a:off x="6629400" y="1676400"/>
            <a:ext cx="2133600" cy="1143000"/>
          </a:xfrm>
          <a:prstGeom prst="wedgeEllipseCallout">
            <a:avLst>
              <a:gd name="adj1" fmla="val -103710"/>
              <a:gd name="adj2" fmla="val 336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Between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D54F"/>
          </a:solidFill>
        </p:spPr>
        <p:txBody>
          <a:bodyPr/>
          <a:lstStyle/>
          <a:p>
            <a:r>
              <a:rPr lang="en-US" b="1" dirty="0" smtClean="0"/>
              <a:t>Not Between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not between 20 and 50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SELECT DISTINCT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SELECT</a:t>
            </a:r>
            <a:r>
              <a:rPr lang="en-US" dirty="0"/>
              <a:t> DISTINCT </a:t>
            </a:r>
            <a:r>
              <a:rPr lang="en-US" i="1" dirty="0"/>
              <a:t>column1</a:t>
            </a:r>
            <a:r>
              <a:rPr lang="en-US" dirty="0"/>
              <a:t>,</a:t>
            </a:r>
            <a:r>
              <a:rPr lang="en-US" i="1" dirty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FROM </a:t>
            </a:r>
            <a:r>
              <a:rPr lang="en-US" i="1" dirty="0" err="1"/>
              <a:t>table_name</a:t>
            </a:r>
            <a:r>
              <a:rPr lang="en-US" dirty="0" smtClean="0"/>
              <a:t>;</a:t>
            </a:r>
          </a:p>
          <a:p>
            <a:endParaRPr lang="th-TH" dirty="0" smtClean="0"/>
          </a:p>
          <a:p>
            <a:pPr>
              <a:buNone/>
            </a:pPr>
            <a:r>
              <a:rPr lang="en-US" dirty="0" smtClean="0"/>
              <a:t>	SELECT</a:t>
            </a:r>
            <a:r>
              <a:rPr lang="en-US" b="1" dirty="0" smtClean="0"/>
              <a:t> </a:t>
            </a:r>
            <a:r>
              <a:rPr lang="en-US" b="1" dirty="0"/>
              <a:t>DISTINCT(</a:t>
            </a:r>
            <a:r>
              <a:rPr lang="en-US" b="1" i="1" dirty="0" err="1">
                <a:solidFill>
                  <a:srgbClr val="1600B8"/>
                </a:solidFill>
              </a:rPr>
              <a:t>Receipt_no</a:t>
            </a:r>
            <a:r>
              <a:rPr lang="en-US" b="1" dirty="0"/>
              <a:t>) 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from </a:t>
            </a:r>
            <a:r>
              <a:rPr lang="en-US" b="1" dirty="0" err="1"/>
              <a:t>T_Sales_Detail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82296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  เป็น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คำสั่งเลือกข้อมูล ในกรณีที่ต้องการแสดงค่าที่ไม่ซ้ำกัน</a:t>
            </a:r>
          </a:p>
          <a:p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หรือเป็นการ</a:t>
            </a:r>
            <a:r>
              <a:rPr lang="th-TH" sz="3200" b="1" dirty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เลือกข้อมูลที่เก็บซ้ำกัน ให้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แสดงออกมาเพียง</a:t>
            </a:r>
            <a:r>
              <a:rPr lang="th-TH" sz="3200" b="1" dirty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หนึ่ง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ค่าที่โดยไม่ซ้ำกัน โดย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ใช้คำสั่ง </a:t>
            </a:r>
            <a:r>
              <a:rPr lang="en-US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Distinct()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sz="3200" b="1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/>
              <a:t>Alias (</a:t>
            </a:r>
            <a:r>
              <a:rPr lang="th-TH" dirty="0" smtClean="0"/>
              <a:t>นามแฝง</a:t>
            </a:r>
            <a:r>
              <a:rPr lang="en-US" dirty="0" smtClean="0"/>
              <a:t>): </a:t>
            </a:r>
            <a:r>
              <a:rPr lang="en-US" dirty="0" smtClean="0"/>
              <a:t>Alias </a:t>
            </a:r>
            <a:r>
              <a:rPr lang="en-US" dirty="0" smtClean="0"/>
              <a:t>Column </a:t>
            </a:r>
            <a:r>
              <a:rPr lang="en-US" dirty="0" smtClean="0"/>
              <a:t>Syntax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SELECT</a:t>
            </a:r>
            <a:r>
              <a:rPr lang="en-US" sz="2800" dirty="0" smtClean="0"/>
              <a:t> 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 AS </a:t>
            </a:r>
            <a:r>
              <a:rPr lang="en-US" sz="2800" i="1" dirty="0" err="1" smtClean="0"/>
              <a:t>alias_name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i="1" dirty="0" smtClean="0"/>
              <a:t>;</a:t>
            </a: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select</a:t>
            </a:r>
            <a:r>
              <a:rPr lang="en-US" sz="2800" b="1" dirty="0" smtClean="0"/>
              <a:t> </a:t>
            </a:r>
            <a:r>
              <a:rPr lang="en-US" sz="2800" b="1" i="1" dirty="0" err="1" smtClean="0">
                <a:solidFill>
                  <a:srgbClr val="1600B8"/>
                </a:solidFill>
              </a:rPr>
              <a:t>Product_Id</a:t>
            </a:r>
            <a:r>
              <a:rPr lang="en-US" sz="2800" b="1" i="1" dirty="0" smtClean="0">
                <a:solidFill>
                  <a:srgbClr val="1600B8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as</a:t>
            </a:r>
            <a:r>
              <a:rPr lang="en-US" sz="2800" b="1" i="1" dirty="0" smtClean="0">
                <a:solidFill>
                  <a:srgbClr val="1600B8"/>
                </a:solidFill>
              </a:rPr>
              <a:t> Id</a:t>
            </a:r>
            <a:r>
              <a:rPr lang="en-US" sz="2800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sz="2800" b="1" i="1" dirty="0" smtClean="0">
                <a:solidFill>
                  <a:srgbClr val="1600B8"/>
                </a:solidFill>
              </a:rPr>
              <a:t> </a:t>
            </a:r>
            <a:r>
              <a:rPr lang="en-US" sz="2800" b="1" i="1" dirty="0" smtClean="0">
                <a:solidFill>
                  <a:srgbClr val="1600B8"/>
                </a:solidFill>
              </a:rPr>
              <a:t>          </a:t>
            </a:r>
            <a:r>
              <a:rPr lang="en-US" sz="28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800" b="1" i="1" dirty="0" smtClean="0">
                <a:solidFill>
                  <a:srgbClr val="1600B8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as</a:t>
            </a:r>
            <a:r>
              <a:rPr lang="en-US" sz="2800" b="1" i="1" dirty="0" smtClean="0">
                <a:solidFill>
                  <a:srgbClr val="1600B8"/>
                </a:solidFill>
              </a:rPr>
              <a:t> </a:t>
            </a:r>
            <a:r>
              <a:rPr lang="en-US" sz="2800" b="1" i="1" dirty="0" smtClean="0">
                <a:solidFill>
                  <a:srgbClr val="1600B8"/>
                </a:solidFill>
              </a:rPr>
              <a:t>Name</a:t>
            </a:r>
            <a:endParaRPr lang="en-US" sz="2800" b="1" i="1" dirty="0" smtClean="0">
              <a:solidFill>
                <a:srgbClr val="1600B8"/>
              </a:solidFill>
            </a:endParaRPr>
          </a:p>
          <a:p>
            <a:pPr>
              <a:buNone/>
            </a:pPr>
            <a:r>
              <a:rPr lang="en-US" sz="2800" dirty="0" smtClean="0"/>
              <a:t>from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T_Product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/>
              <a:t>Alias </a:t>
            </a:r>
            <a:r>
              <a:rPr lang="en-US" dirty="0" smtClean="0"/>
              <a:t>(</a:t>
            </a:r>
            <a:r>
              <a:rPr lang="th-TH" dirty="0" smtClean="0"/>
              <a:t>นามแฝง</a:t>
            </a:r>
            <a:r>
              <a:rPr lang="en-US" dirty="0" smtClean="0"/>
              <a:t>): </a:t>
            </a:r>
            <a:r>
              <a:rPr lang="en-US" dirty="0" smtClean="0"/>
              <a:t>Alias </a:t>
            </a:r>
            <a:r>
              <a:rPr lang="en-US" dirty="0" smtClean="0"/>
              <a:t>Table Syntax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SELECT</a:t>
            </a:r>
            <a:r>
              <a:rPr lang="en-US" dirty="0" smtClean="0"/>
              <a:t> </a:t>
            </a:r>
            <a:r>
              <a:rPr lang="en-US" i="1" dirty="0" err="1" smtClean="0"/>
              <a:t>column_name</a:t>
            </a:r>
            <a:r>
              <a:rPr lang="en-US" i="1" dirty="0" smtClean="0"/>
              <a:t>(s)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i="1" dirty="0" smtClean="0"/>
              <a:t> </a:t>
            </a:r>
            <a:r>
              <a:rPr lang="en-US" dirty="0" smtClean="0"/>
              <a:t>AS </a:t>
            </a:r>
            <a:r>
              <a:rPr lang="en-US" i="1" dirty="0" err="1" smtClean="0"/>
              <a:t>alias_name</a:t>
            </a:r>
            <a:r>
              <a:rPr lang="en-US" i="1" dirty="0" smtClean="0"/>
              <a:t>;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A.Product_Id</a:t>
            </a:r>
            <a:r>
              <a:rPr lang="en-US" b="1" i="1" dirty="0" smtClean="0">
                <a:solidFill>
                  <a:srgbClr val="1600B8"/>
                </a:solidFill>
              </a:rPr>
              <a:t> ,</a:t>
            </a:r>
            <a:r>
              <a:rPr lang="en-US" b="1" i="1" dirty="0" err="1" smtClean="0">
                <a:solidFill>
                  <a:srgbClr val="1600B8"/>
                </a:solidFill>
              </a:rPr>
              <a:t>A.Product_nameEng</a:t>
            </a:r>
            <a:r>
              <a:rPr lang="en-US" b="1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	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as 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6482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select * from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EX_Sale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A,EX_Sale_Detail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B</a:t>
            </a:r>
          </a:p>
          <a:p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where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A.Receipt_No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=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B.Receipt_No</a:t>
            </a:r>
            <a:endParaRPr lang="th-TH" sz="4000" dirty="0" smtClean="0">
              <a:latin typeface="AngsanaUPC" pitchFamily="18" charset="-34"/>
              <a:cs typeface="AngsanaUPC" pitchFamily="18" charset="-34"/>
            </a:endParaRPr>
          </a:p>
          <a:p>
            <a:endParaRPr lang="th-TH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371600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เป็นการเชื่อมต่อ 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ตั้งแต่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2 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ขึ้นไปเพื่อค้นหาข้อมูล ที่เก็บไว้ต่าง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 ให้สามรถแสดงข้อมูลพร้อมกันซึ่ง หลักสำคัญในการ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คือ ชื่อ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Filed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หรือข้อมูลที่จะนำมาใช้ในการ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Join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กันต้องตรงกัน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ชื่อ 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Field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อาจต่างกัน แต่ข้อมูลและประเภทข้อมูลต้องสามารถเชื่อมหากันได้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 smtClean="0">
              <a:solidFill>
                <a:srgbClr val="142CA4"/>
              </a:solidFill>
              <a:latin typeface="AngsanaUPC" pitchFamily="18" charset="-34"/>
              <a:cs typeface="AngsanaUPC" pitchFamily="18" charset="-34"/>
            </a:endParaRPr>
          </a:p>
          <a:p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733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ทำไมเราต้อง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??????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2438400"/>
          <a:ext cx="2133600" cy="4191000"/>
        </p:xfrm>
        <a:graphic>
          <a:graphicData uri="http://schemas.openxmlformats.org/drawingml/2006/table">
            <a:tbl>
              <a:tblPr/>
              <a:tblGrid>
                <a:gridCol w="2133600"/>
              </a:tblGrid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Receipt_No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24400" y="2438400"/>
          <a:ext cx="2273300" cy="1600200"/>
        </p:xfrm>
        <a:graphic>
          <a:graphicData uri="http://schemas.openxmlformats.org/drawingml/2006/table">
            <a:tbl>
              <a:tblPr/>
              <a:tblGrid>
                <a:gridCol w="2273300"/>
              </a:tblGrid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Receipt_No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04800" y="1295400"/>
            <a:ext cx="350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</a:t>
            </a:r>
            <a:r>
              <a:rPr lang="en-US" b="1" dirty="0"/>
              <a:t> </a:t>
            </a:r>
            <a:r>
              <a:rPr lang="en-US" b="1" dirty="0" err="1"/>
              <a:t>Receipt_no</a:t>
            </a:r>
            <a:r>
              <a:rPr lang="en-US" b="1" dirty="0"/>
              <a:t> </a:t>
            </a:r>
          </a:p>
          <a:p>
            <a:r>
              <a:rPr lang="en-US" dirty="0"/>
              <a:t>from</a:t>
            </a:r>
            <a:r>
              <a:rPr lang="en-US" b="1" dirty="0"/>
              <a:t> </a:t>
            </a:r>
            <a:r>
              <a:rPr lang="en-US" b="1" dirty="0" err="1"/>
              <a:t>T_Sales_Detail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4343400" y="13716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SELECT</a:t>
            </a:r>
            <a:r>
              <a:rPr lang="en-US" b="1" dirty="0"/>
              <a:t> DISTINCT(</a:t>
            </a:r>
            <a:r>
              <a:rPr lang="en-US" b="1" i="1" dirty="0" err="1">
                <a:solidFill>
                  <a:srgbClr val="1600B8"/>
                </a:solidFill>
              </a:rPr>
              <a:t>Receipt_no</a:t>
            </a:r>
            <a:r>
              <a:rPr lang="en-US" b="1" dirty="0"/>
              <a:t>) </a:t>
            </a:r>
          </a:p>
          <a:p>
            <a:r>
              <a:rPr lang="en-US" dirty="0"/>
              <a:t>from</a:t>
            </a:r>
            <a:r>
              <a:rPr lang="en-US" b="1" dirty="0"/>
              <a:t> </a:t>
            </a:r>
            <a:r>
              <a:rPr lang="en-US" b="1" dirty="0" err="1"/>
              <a:t>T_Sales_Detail</a:t>
            </a:r>
            <a:endParaRPr lang="th-TH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SELECT DISTINCT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4038600" y="1295400"/>
            <a:ext cx="228600" cy="556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การใส่เงื่อนไข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SELECT</a:t>
            </a:r>
            <a:r>
              <a:rPr lang="en-US" dirty="0"/>
              <a:t> </a:t>
            </a:r>
            <a:r>
              <a:rPr lang="en-US" i="1" dirty="0"/>
              <a:t>column1</a:t>
            </a:r>
            <a:r>
              <a:rPr lang="en-US" dirty="0"/>
              <a:t>,</a:t>
            </a:r>
            <a:r>
              <a:rPr lang="en-US" i="1" dirty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FROM </a:t>
            </a:r>
            <a:r>
              <a:rPr lang="en-US" i="1" dirty="0" err="1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</a:t>
            </a:r>
            <a:r>
              <a:rPr lang="en-US" dirty="0"/>
              <a:t> </a:t>
            </a:r>
            <a:r>
              <a:rPr lang="en-US" i="1" dirty="0" smtClean="0"/>
              <a:t>condition</a:t>
            </a:r>
            <a:endParaRPr lang="en-US" dirty="0" smtClean="0"/>
          </a:p>
          <a:p>
            <a:endParaRPr lang="en-US" sz="1700" dirty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condiion3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 3…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/>
              <a:t>เครื่องหมาย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=     :  </a:t>
            </a:r>
            <a:r>
              <a:rPr lang="th-TH" dirty="0" smtClean="0"/>
              <a:t>เท่ากับ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    :  </a:t>
            </a:r>
            <a:r>
              <a:rPr lang="th-TH" dirty="0" smtClean="0"/>
              <a:t>มากกว่า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     :  </a:t>
            </a:r>
            <a:r>
              <a:rPr lang="th-TH" dirty="0" smtClean="0"/>
              <a:t>น้อยกว่า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&gt;=  </a:t>
            </a:r>
            <a:r>
              <a:rPr lang="th-TH" dirty="0" smtClean="0"/>
              <a:t> </a:t>
            </a:r>
            <a:r>
              <a:rPr lang="en-US" dirty="0" smtClean="0"/>
              <a:t>: </a:t>
            </a:r>
            <a:r>
              <a:rPr lang="th-TH" dirty="0" smtClean="0"/>
              <a:t> มากกว่าหรือเท่ากับ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&lt;= </a:t>
            </a:r>
            <a:r>
              <a:rPr lang="th-TH" dirty="0" smtClean="0"/>
              <a:t> </a:t>
            </a:r>
            <a:r>
              <a:rPr lang="en-US" dirty="0" smtClean="0"/>
              <a:t> : </a:t>
            </a:r>
            <a:r>
              <a:rPr lang="th-TH" dirty="0" smtClean="0"/>
              <a:t> น้อยกว่าหรือเท่ากับ</a:t>
            </a:r>
          </a:p>
          <a:p>
            <a:pPr>
              <a:buNone/>
            </a:pPr>
            <a:r>
              <a:rPr lang="en-US" dirty="0" smtClean="0"/>
              <a:t>&lt;&gt;   :  </a:t>
            </a:r>
            <a:r>
              <a:rPr lang="th-TH" dirty="0" smtClean="0"/>
              <a:t>ไม่เท่ากับ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/>
              <a:t>เครื่องหมาย</a:t>
            </a:r>
            <a:endParaRPr lang="th-TH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606405"/>
          <a:ext cx="8534400" cy="6081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4013200"/>
                <a:gridCol w="2844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เครื่องหมาย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ความหมาย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ความหมาย</a:t>
                      </a:r>
                      <a:endParaRPr lang="th-TH" dirty="0"/>
                    </a:p>
                  </a:txBody>
                  <a:tcPr/>
                </a:tc>
              </a:tr>
              <a:tr h="515257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เท่ากับ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Greater than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มากกว่า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Less than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น้อยกว่า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&gt;=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Greater than or 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มากกว่าหรือเท่ากับ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&lt;=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Less than or 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/>
                        <a:t>น้อยกว่าหรือเท่ากับ</a:t>
                      </a:r>
                    </a:p>
                  </a:txBody>
                  <a:tcPr marL="55735" marR="55735" marT="55735" marB="55735"/>
                </a:tc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&lt;&gt;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Not 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ไม่เท่ากับ</a:t>
                      </a:r>
                      <a:endParaRPr lang="th-TH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</a:tr>
              <a:tr h="51699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BETWEEN</a:t>
                      </a:r>
                      <a:endParaRPr lang="th-TH" sz="2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endParaRPr lang="th-TH" sz="32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</a:tr>
              <a:tr h="62774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LIKE</a:t>
                      </a:r>
                      <a:endParaRPr lang="th-TH" sz="2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endParaRPr lang="th-TH" sz="32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</a:tr>
              <a:tr h="62774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</a:t>
                      </a:r>
                      <a:endParaRPr lang="th-TH" sz="2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endParaRPr lang="th-TH" sz="32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i="1" dirty="0" smtClean="0">
                <a:solidFill>
                  <a:srgbClr val="1600B8"/>
                </a:solidFill>
              </a:rPr>
              <a:t>, 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&gt;=</a:t>
            </a:r>
            <a:r>
              <a:rPr lang="en-US" b="1" dirty="0" smtClean="0"/>
              <a:t>3000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i="1" dirty="0" smtClean="0">
                <a:solidFill>
                  <a:srgbClr val="1600B8"/>
                </a:solidFill>
              </a:rPr>
              <a:t>, 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</a:t>
            </a:r>
            <a:r>
              <a:rPr lang="en-US" b="1" dirty="0" smtClean="0"/>
              <a:t>=</a:t>
            </a:r>
            <a:r>
              <a:rPr lang="en-US" b="1" dirty="0" smtClean="0"/>
              <a:t>3000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การใส่เงื่อนไข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1441</Words>
  <Application>Microsoft Office PowerPoint</Application>
  <PresentationFormat>On-screen Show (4:3)</PresentationFormat>
  <Paragraphs>541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SQL Command  ฉบับสมบูรณ์</vt:lpstr>
      <vt:lpstr>คำสั่ง Select</vt:lpstr>
      <vt:lpstr>ลำดับการเขียน</vt:lpstr>
      <vt:lpstr>SELECT DISTINCT</vt:lpstr>
      <vt:lpstr>SELECT DISTINCT</vt:lpstr>
      <vt:lpstr>การใส่เงื่อนไข Where</vt:lpstr>
      <vt:lpstr>เครื่องหมาย</vt:lpstr>
      <vt:lpstr>เครื่องหมาย</vt:lpstr>
      <vt:lpstr>การใส่เงื่อนไข Where</vt:lpstr>
      <vt:lpstr>สร้างเงื่อนไข And, Or, Not</vt:lpstr>
      <vt:lpstr>สร้างเงื่อนไข And, Or, Not</vt:lpstr>
      <vt:lpstr>สร้างเงื่อนไข And, Or, Not</vt:lpstr>
      <vt:lpstr>Order by …Desc|Asc</vt:lpstr>
      <vt:lpstr>Order by …Desc|Asc</vt:lpstr>
      <vt:lpstr>คำสั่ง INSERT</vt:lpstr>
      <vt:lpstr>คำสั่ง INSERT</vt:lpstr>
      <vt:lpstr>Null, Not Null</vt:lpstr>
      <vt:lpstr>Null, Not Null</vt:lpstr>
      <vt:lpstr>คำสั่ง Update</vt:lpstr>
      <vt:lpstr>คำสั่ง Update</vt:lpstr>
      <vt:lpstr>คำสั่ง Delete</vt:lpstr>
      <vt:lpstr>คำสั่ง Delete</vt:lpstr>
      <vt:lpstr>Select Top</vt:lpstr>
      <vt:lpstr>Select Top</vt:lpstr>
      <vt:lpstr>Select …Function</vt:lpstr>
      <vt:lpstr>Select  MIN, MAX</vt:lpstr>
      <vt:lpstr>Select  MIN, MAX</vt:lpstr>
      <vt:lpstr>Select Count, AVG, SUM</vt:lpstr>
      <vt:lpstr>Select Count, AVG, SUM</vt:lpstr>
      <vt:lpstr>LIKE</vt:lpstr>
      <vt:lpstr>LIKE</vt:lpstr>
      <vt:lpstr>LIKE</vt:lpstr>
      <vt:lpstr>Slide 33</vt:lpstr>
      <vt:lpstr>Slide 34</vt:lpstr>
      <vt:lpstr>Slide 35</vt:lpstr>
      <vt:lpstr>Slide 36</vt:lpstr>
      <vt:lpstr>Between</vt:lpstr>
      <vt:lpstr>Between</vt:lpstr>
      <vt:lpstr>Not Between</vt:lpstr>
      <vt:lpstr>Alias (นามแฝง): Alias Column Syntax</vt:lpstr>
      <vt:lpstr>Alias (นามแฝง): Alias Table Syntax</vt:lpstr>
      <vt:lpstr>การ Join Table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lastModifiedBy>Thip</cp:lastModifiedBy>
  <cp:revision>29</cp:revision>
  <dcterms:created xsi:type="dcterms:W3CDTF">2020-01-06T15:33:20Z</dcterms:created>
  <dcterms:modified xsi:type="dcterms:W3CDTF">2020-01-08T15:54:52Z</dcterms:modified>
</cp:coreProperties>
</file>