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80" r:id="rId10"/>
    <p:sldId id="263" r:id="rId11"/>
    <p:sldId id="264" r:id="rId12"/>
    <p:sldId id="265" r:id="rId13"/>
    <p:sldId id="266" r:id="rId14"/>
    <p:sldId id="267" r:id="rId15"/>
    <p:sldId id="271" r:id="rId16"/>
    <p:sldId id="273" r:id="rId17"/>
    <p:sldId id="274" r:id="rId18"/>
    <p:sldId id="275" r:id="rId19"/>
    <p:sldId id="272" r:id="rId20"/>
    <p:sldId id="270" r:id="rId21"/>
    <p:sldId id="276" r:id="rId22"/>
    <p:sldId id="277" r:id="rId23"/>
    <p:sldId id="281" r:id="rId24"/>
    <p:sldId id="282" r:id="rId25"/>
    <p:sldId id="284" r:id="rId26"/>
    <p:sldId id="283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5" r:id="rId35"/>
    <p:sldId id="293" r:id="rId36"/>
    <p:sldId id="294" r:id="rId37"/>
    <p:sldId id="296" r:id="rId38"/>
    <p:sldId id="297" r:id="rId39"/>
    <p:sldId id="298" r:id="rId40"/>
    <p:sldId id="299" r:id="rId41"/>
    <p:sldId id="300" r:id="rId42"/>
    <p:sldId id="301" r:id="rId4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0B8"/>
    <a:srgbClr val="FFD54F"/>
    <a:srgbClr val="B2DC88"/>
    <a:srgbClr val="8ECC50"/>
    <a:srgbClr val="97D45A"/>
    <a:srgbClr val="EFE45B"/>
    <a:srgbClr val="D2B39C"/>
    <a:srgbClr val="E8DCAE"/>
    <a:srgbClr val="E2D6B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33D4-70DF-4B4B-92C0-F3209410CBEE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F38D-FFC1-4B66-89B3-C4FED600589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5F38D-FFC1-4B66-89B3-C4FED600589A}" type="slidenum">
              <a:rPr lang="th-TH" smtClean="0"/>
              <a:pPr/>
              <a:t>15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61A-DEC5-48BE-BA1E-22493C486522}" type="datetimeFigureOut">
              <a:rPr lang="th-TH" smtClean="0"/>
              <a:pPr/>
              <a:t>08/01/63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factory.com/sql/subquery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SQL Command </a:t>
            </a:r>
            <a:br>
              <a:rPr lang="en-US" dirty="0" smtClean="0"/>
            </a:br>
            <a:r>
              <a:rPr lang="th-TH" dirty="0" smtClean="0"/>
              <a:t>ฉบับสมบูรณ์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105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72200"/>
            <a:ext cx="5410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=</a:t>
            </a:r>
            <a:r>
              <a:rPr lang="th-TH" dirty="0" smtClean="0"/>
              <a:t>  คือข้อมูลที่ไม่อยู่ในเงื่อนไข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91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Product_Id,Product_NameThai</a:t>
            </a:r>
            <a:r>
              <a:rPr lang="en-US" sz="1800" b="1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sz="18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18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T_Product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1800" b="1" dirty="0" smtClean="0"/>
              <a:t> &gt;50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and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1800" b="1" dirty="0" smtClean="0"/>
              <a:t>='PT006'</a:t>
            </a:r>
            <a:endParaRPr lang="th-TH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124200"/>
          <a:ext cx="3733799" cy="923925"/>
        </p:xfrm>
        <a:graphic>
          <a:graphicData uri="http://schemas.openxmlformats.org/drawingml/2006/table">
            <a:tbl>
              <a:tblPr/>
              <a:tblGrid>
                <a:gridCol w="609599"/>
                <a:gridCol w="1049866"/>
                <a:gridCol w="760589"/>
                <a:gridCol w="1313745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Product_NameThai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select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Product_Id,Product_NameThai</a:t>
            </a:r>
            <a:r>
              <a:rPr lang="en-US" sz="2000" b="1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, </a:t>
            </a:r>
          </a:p>
          <a:p>
            <a:r>
              <a:rPr lang="en-US" sz="2000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from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err="1" smtClean="0">
                <a:latin typeface="AngsanaUPC" pitchFamily="18" charset="-34"/>
                <a:cs typeface="AngsanaUPC" pitchFamily="18" charset="-34"/>
              </a:rPr>
              <a:t>T_Product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where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&gt;50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or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Product_Type_Id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='PT006'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2667000"/>
          <a:ext cx="4572000" cy="3966210"/>
        </p:xfrm>
        <a:graphic>
          <a:graphicData uri="http://schemas.openxmlformats.org/drawingml/2006/table">
            <a:tbl>
              <a:tblPr/>
              <a:tblGrid>
                <a:gridCol w="971706"/>
                <a:gridCol w="1308065"/>
                <a:gridCol w="844429"/>
                <a:gridCol w="1447800"/>
              </a:tblGrid>
              <a:tr h="11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Product_NameThai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เบียร์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ผ้าห่ม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ขนมปัง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ลูกอม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คอมพิวเตอร์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คุ้ก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กี้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ผ้าอ้อม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ไข่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เครื่องสำอาง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ยาลดไข้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ไมโครเวฟ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เครื่องพิมพ์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ยาสระผม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โทรศัพท์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โทรทัศน์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1143000"/>
            <a:ext cx="762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Product_Id,Product_nameEng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not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 ='Beer'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Unit_Price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</a:t>
            </a:r>
            <a:r>
              <a:rPr lang="en-US" sz="2400" b="1" dirty="0" smtClean="0"/>
              <a:t> &gt;10 </a:t>
            </a:r>
            <a:r>
              <a:rPr lang="en-US" sz="2400" b="1" dirty="0" smtClean="0"/>
              <a:t>and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dirty="0" smtClean="0"/>
              <a:t> </a:t>
            </a:r>
            <a:r>
              <a:rPr lang="en-US" sz="2400" dirty="0" smtClean="0"/>
              <a:t>=</a:t>
            </a:r>
            <a:r>
              <a:rPr lang="en-US" sz="2400" b="1" dirty="0" smtClean="0"/>
              <a:t>'Beer' </a:t>
            </a:r>
            <a:r>
              <a:rPr lang="en-US" sz="2400" b="1" dirty="0" smtClean="0"/>
              <a:t>or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='Coke')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 </a:t>
            </a:r>
            <a:r>
              <a:rPr lang="en-US" sz="2800" i="1" dirty="0" smtClean="0"/>
              <a:t>column1</a:t>
            </a:r>
            <a:r>
              <a:rPr lang="en-US" sz="2800" dirty="0" smtClean="0"/>
              <a:t>,</a:t>
            </a:r>
            <a:r>
              <a:rPr lang="en-US" sz="2800" i="1" dirty="0" smtClean="0"/>
              <a:t> column2,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ORDER BY </a:t>
            </a:r>
            <a:r>
              <a:rPr lang="en-US" sz="2800" i="1" dirty="0" smtClean="0"/>
              <a:t>column1, column2, ... </a:t>
            </a:r>
            <a:r>
              <a:rPr lang="en-US" sz="2800" dirty="0" smtClean="0"/>
              <a:t>ASC|DESC;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Order by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ความหมายคือ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ให้แสดงข้อมูลโดยเรียงลำดับ</a:t>
            </a:r>
            <a:endParaRPr lang="th-TH" sz="32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เรียงจากมาก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ไปหา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น้อย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เรียงจากน้อยไปหา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มาก</a:t>
            </a:r>
            <a:endParaRPr lang="th-TH" sz="3200" b="1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Product_Id,Product_nameEng,Unit_price</a:t>
            </a:r>
            <a:r>
              <a:rPr lang="en-US" b="1" i="1" dirty="0" smtClean="0">
                <a:solidFill>
                  <a:srgbClr val="1600B8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Product_Id,Product_nameEng,Unit_price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asc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686800" cy="443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/>
                <a:gridCol w="2438400"/>
              </a:tblGrid>
              <a:tr h="7231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08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> (</a:t>
                      </a:r>
                      <a:r>
                        <a:rPr lang="en-US" sz="2000" i="1" dirty="0" smtClean="0"/>
                        <a:t>column1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column3</a:t>
                      </a:r>
                      <a:r>
                        <a:rPr lang="en-US" sz="2000" dirty="0" smtClean="0"/>
                        <a:t>, ...)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en-US" sz="2000" dirty="0" smtClean="0"/>
                    </a:p>
                    <a:p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ข้อมูล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ที่ใส่ใน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ฐานข้อมูล</a:t>
                      </a:r>
                    </a:p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กรณีนี้ไม่ต้องใส่ครบทุก </a:t>
                      </a:r>
                      <a:r>
                        <a:rPr lang="en-US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5290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 smtClean="0"/>
                        <a:t>INSERT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name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แต่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ใส่ข้อมูลทุก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1"/>
          <a:ext cx="8534400" cy="48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/>
                <a:gridCol w="3200400"/>
              </a:tblGrid>
              <a:tr h="497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SQL </a:t>
                      </a:r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Command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022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Color_Id,Color_Desc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values('CL006',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'Black‘)</a:t>
                      </a:r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สำหรับต้องการระบุข้อมูลที่ใส่ใน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ฐานข้อมูล </a:t>
                      </a:r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values('CL010')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1 Field  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ตามต้องการ</a:t>
                      </a:r>
                    </a:p>
                    <a:p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และระบุ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name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  <a:tr h="95885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values('CL007',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'Yellow‘)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กรณีไม่ระบุ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Filed name 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  <a:tr h="100033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values('CL009‘)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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ERROR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71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438400"/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NOT NULL;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438400"/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null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 </a:t>
            </a:r>
            <a:r>
              <a:rPr lang="en-US" i="1" dirty="0" smtClean="0"/>
              <a:t>column1 </a:t>
            </a:r>
            <a:r>
              <a:rPr lang="en-US" dirty="0" smtClean="0"/>
              <a:t>=</a:t>
            </a:r>
            <a:r>
              <a:rPr lang="en-US" i="1" dirty="0" smtClean="0"/>
              <a:t> value1</a:t>
            </a:r>
            <a:r>
              <a:rPr lang="en-US" dirty="0" smtClean="0"/>
              <a:t>,</a:t>
            </a:r>
            <a:r>
              <a:rPr lang="en-US" i="1" dirty="0" smtClean="0"/>
              <a:t> column2 </a:t>
            </a:r>
            <a:r>
              <a:rPr lang="en-US" dirty="0" smtClean="0"/>
              <a:t>=</a:t>
            </a:r>
            <a:r>
              <a:rPr lang="en-US" i="1" dirty="0" smtClean="0"/>
              <a:t> value2</a:t>
            </a:r>
            <a:r>
              <a:rPr lang="en-US" dirty="0" smtClean="0"/>
              <a:t>, ...</a:t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752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FieldName1=Value1, 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      </a:t>
            </a:r>
            <a:r>
              <a:rPr lang="en-US" sz="2800" b="1" dirty="0" smtClean="0">
                <a:solidFill>
                  <a:srgbClr val="0000CC"/>
                </a:solidFill>
              </a:rPr>
              <a:t>FieldName2=value2</a:t>
            </a:r>
            <a:r>
              <a:rPr lang="en-US" sz="2800" b="1" dirty="0" smtClean="0">
                <a:solidFill>
                  <a:srgbClr val="0000CC"/>
                </a:solidFill>
              </a:rPr>
              <a:t>,…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Select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763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th-TH" sz="2800" dirty="0" smtClean="0"/>
              <a:t>เช่น </a:t>
            </a:r>
            <a:r>
              <a:rPr lang="en-US" sz="2800" dirty="0" smtClean="0"/>
              <a:t>SELECT </a:t>
            </a:r>
            <a:r>
              <a:rPr lang="en-US" sz="2800" dirty="0" err="1" smtClean="0"/>
              <a:t>Product_id</a:t>
            </a:r>
            <a:r>
              <a:rPr lang="en-US" sz="2800" dirty="0" smtClean="0"/>
              <a:t>, </a:t>
            </a:r>
            <a:r>
              <a:rPr lang="en-US" sz="2800" dirty="0" err="1" smtClean="0"/>
              <a:t>Product_nameEng</a:t>
            </a:r>
            <a:r>
              <a:rPr lang="en-US" sz="2800" dirty="0" smtClean="0"/>
              <a:t>  from </a:t>
            </a:r>
            <a:r>
              <a:rPr lang="en-US" sz="2800" dirty="0" err="1" smtClean="0"/>
              <a:t>T_Product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 เช่น </a:t>
            </a:r>
            <a:r>
              <a:rPr lang="en-US" sz="2800" dirty="0" smtClean="0"/>
              <a:t>SELECT * FROM </a:t>
            </a:r>
            <a:r>
              <a:rPr lang="en-US" sz="2800" i="1" dirty="0" err="1" smtClean="0"/>
              <a:t>T_Product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เป็นคำสั่งเลือกข้อมูลจาก </a:t>
            </a:r>
            <a:r>
              <a:rPr lang="en-US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endParaRPr lang="th-TH" sz="36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05000"/>
          <a:ext cx="8305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08"/>
                <a:gridCol w="31681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คำอธิบาย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</a:t>
                      </a:r>
                      <a:r>
                        <a:rPr lang="en-US" sz="2800" i="1" dirty="0" smtClean="0"/>
                        <a:t>column1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i="1" dirty="0" smtClean="0"/>
                        <a:t> column2, ...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FROM </a:t>
                      </a:r>
                      <a:r>
                        <a:rPr lang="en-US" sz="2800" i="1" dirty="0" err="1" smtClean="0"/>
                        <a:t>table_name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เลือกข้อมูลแบบระบุ  </a:t>
                      </a:r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name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* FROM </a:t>
                      </a:r>
                      <a:r>
                        <a:rPr lang="en-US" sz="2800" i="1" dirty="0" err="1" smtClean="0"/>
                        <a:t>table_name</a:t>
                      </a:r>
                      <a:endParaRPr lang="en-US" sz="2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เลือกข้อมูลทุก </a:t>
                      </a:r>
                      <a:r>
                        <a:rPr lang="en-US" dirty="0" smtClean="0"/>
                        <a:t>Field </a:t>
                      </a:r>
                      <a:r>
                        <a:rPr lang="th-TH" dirty="0" smtClean="0"/>
                        <a:t>ทั้งหมด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764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err="1" smtClean="0"/>
              <a:t>T_Product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 smtClean="0"/>
              <a:t>Product_NameEng</a:t>
            </a:r>
            <a:r>
              <a:rPr lang="en-US" b="1" dirty="0" smtClean="0"/>
              <a:t>=</a:t>
            </a:r>
            <a:r>
              <a:rPr lang="en-US" b="1" dirty="0"/>
              <a:t>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Update </a:t>
            </a:r>
            <a:r>
              <a:rPr lang="en-US" dirty="0" err="1" smtClean="0"/>
              <a:t>T_Product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dirty="0" smtClean="0"/>
              <a:t>='Water', </a:t>
            </a:r>
          </a:p>
          <a:p>
            <a:r>
              <a:rPr lang="en-US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Product_NameThai</a:t>
            </a:r>
            <a:r>
              <a:rPr lang="en-US" dirty="0" smtClean="0"/>
              <a:t>='</a:t>
            </a:r>
            <a:r>
              <a:rPr lang="th-TH" dirty="0" smtClean="0"/>
              <a:t>น้ำเปล่า</a:t>
            </a:r>
            <a:r>
              <a:rPr lang="en-US" dirty="0" smtClean="0"/>
              <a:t>',</a:t>
            </a:r>
            <a:endParaRPr lang="th-TH" dirty="0" smtClean="0"/>
          </a:p>
          <a:p>
            <a:r>
              <a:rPr lang="en-US" b="1" dirty="0" smtClean="0"/>
              <a:t>       </a:t>
            </a:r>
            <a:r>
              <a:rPr lang="en-US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=70</a:t>
            </a:r>
            <a:endParaRPr lang="th-TH" dirty="0" smtClean="0"/>
          </a:p>
          <a:p>
            <a:r>
              <a:rPr lang="en-US" dirty="0" smtClean="0"/>
              <a:t>Where </a:t>
            </a:r>
            <a:r>
              <a:rPr lang="en-US" dirty="0" err="1" smtClean="0"/>
              <a:t>Product_id</a:t>
            </a:r>
            <a:r>
              <a:rPr lang="en-US" dirty="0" smtClean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1752600"/>
            <a:ext cx="2971800" cy="1905000"/>
          </a:xfrm>
          <a:prstGeom prst="wedgeEllipseCallout">
            <a:avLst>
              <a:gd name="adj1" fmla="val -80966"/>
              <a:gd name="adj2" fmla="val 67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Type </a:t>
            </a:r>
            <a:r>
              <a:rPr lang="en-US" dirty="0" err="1" smtClean="0"/>
              <a:t>Varchar,char</a:t>
            </a:r>
            <a:r>
              <a:rPr lang="en-US" dirty="0" smtClean="0"/>
              <a:t> </a:t>
            </a:r>
            <a:r>
              <a:rPr lang="th-TH" dirty="0" smtClean="0"/>
              <a:t>ต้องมี </a:t>
            </a:r>
            <a:r>
              <a:rPr lang="en-US" dirty="0" smtClean="0"/>
              <a:t>‘ 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 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WHERE [</a:t>
            </a:r>
            <a:r>
              <a:rPr lang="en-US" i="1" dirty="0" smtClean="0"/>
              <a:t>condition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908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3886200"/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Where </a:t>
                      </a:r>
                      <a:r>
                        <a:rPr lang="en-US" sz="2000" b="1" dirty="0" err="1" smtClean="0"/>
                        <a:t>Product_id</a:t>
                      </a:r>
                      <a:r>
                        <a:rPr lang="en-US" sz="2000" b="1" dirty="0" smtClean="0"/>
                        <a:t>='G001'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752600"/>
          <a:ext cx="8534400" cy="333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3886200"/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TPS_Product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From </a:t>
                      </a:r>
                      <a:r>
                        <a:rPr lang="en-US" sz="2800" b="1" dirty="0" err="1" smtClean="0"/>
                        <a:t>TPS_Product</a:t>
                      </a:r>
                      <a:endParaRPr lang="en-US" sz="2800" b="1" dirty="0" smtClean="0"/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Where </a:t>
                      </a:r>
                      <a:r>
                        <a:rPr lang="en-US" sz="2800" b="1" dirty="0" err="1" smtClean="0"/>
                        <a:t>Product_id</a:t>
                      </a:r>
                      <a:r>
                        <a:rPr lang="en-US" sz="2800" b="1" dirty="0" smtClean="0"/>
                        <a:t>='G001'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 smtClean="0"/>
              <a:t> TOP </a:t>
            </a:r>
            <a:r>
              <a:rPr lang="en-US" i="1" dirty="0" err="1" smtClean="0"/>
              <a:t>number</a:t>
            </a:r>
            <a:r>
              <a:rPr lang="en-US" dirty="0" err="1" smtClean="0"/>
              <a:t>|</a:t>
            </a:r>
            <a:r>
              <a:rPr lang="en-US" i="1" dirty="0" err="1" smtClean="0"/>
              <a:t>percent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 </a:t>
            </a:r>
            <a:r>
              <a:rPr lang="en-US" i="1" dirty="0" smtClean="0"/>
              <a:t>number</a:t>
            </a:r>
            <a:r>
              <a:rPr lang="en-US" dirty="0" smtClean="0"/>
              <a:t>;  ****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ไปลองเองเพราะ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Run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ไม่สำเร็จ</a:t>
            </a:r>
            <a:endParaRPr lang="en-US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3 * FROM </a:t>
            </a:r>
            <a:r>
              <a:rPr lang="en-US" sz="2800" b="1" dirty="0" err="1" smtClean="0"/>
              <a:t>T_Product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50 PERCENT * FROM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 …Function</a:t>
            </a:r>
            <a:endParaRPr lang="th-TH" b="1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6934200" cy="2948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Min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น้อยสุด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  <a:endParaRPr lang="en-US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Max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มากสุด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  <a:endParaRPr lang="en-US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AVG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ค่าเฉลี่ย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Count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จำนวนนับ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  <a:endParaRPr lang="en-US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Sum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จำนวนรวม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 smtClean="0"/>
              <a:t> MIN(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dirty="0" smtClean="0"/>
              <a:t> MAX(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MIN(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dirty="0" err="1" smtClean="0"/>
              <a:t>product_type_id</a:t>
            </a:r>
            <a:r>
              <a:rPr lang="en-US" b="1" dirty="0" smtClean="0"/>
              <a:t>='PT001'</a:t>
            </a:r>
            <a:endParaRPr lang="en-US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SELECT</a:t>
            </a:r>
            <a:r>
              <a:rPr lang="en-US" sz="2800" dirty="0" smtClean="0"/>
              <a:t> COUNT(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</a:t>
            </a:r>
            <a:r>
              <a:rPr lang="en-US" sz="2800" dirty="0" smtClean="0"/>
              <a:t> AVG(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</a:t>
            </a:r>
            <a:r>
              <a:rPr lang="en-US" sz="2800" dirty="0" smtClean="0"/>
              <a:t> SUM(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COUNT(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600200"/>
          <a:ext cx="4787900" cy="4680585"/>
        </p:xfrm>
        <a:graphic>
          <a:graphicData uri="http://schemas.openxmlformats.org/drawingml/2006/table">
            <a:tbl>
              <a:tblPr/>
              <a:tblGrid>
                <a:gridCol w="957580"/>
                <a:gridCol w="1469164"/>
                <a:gridCol w="931345"/>
                <a:gridCol w="1429811"/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Product_NameEng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Telephone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Television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Microwave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3200400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AVG(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49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sum(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 smtClean="0"/>
              <a:t> </a:t>
            </a:r>
            <a:r>
              <a:rPr lang="en-US" i="1" dirty="0" smtClean="0"/>
              <a:t>column1, 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/>
              <a:t>columnN</a:t>
            </a:r>
            <a:r>
              <a:rPr lang="en-US" dirty="0" smtClean="0"/>
              <a:t> LIKE </a:t>
            </a:r>
            <a:r>
              <a:rPr lang="en-US" i="1" dirty="0" smtClean="0"/>
              <a:t>pattern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36803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5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LIKE Operator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Description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'%a'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end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CustomerName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'%or%'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"or" in any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'_r%'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"r" in the second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'a__%'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are at least 3 characters in length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ContactName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a%o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ends with "o"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like'B</a:t>
            </a:r>
            <a:r>
              <a:rPr lang="en-US" sz="2000" b="1" dirty="0" smtClean="0">
                <a:solidFill>
                  <a:srgbClr val="C00000"/>
                </a:solidFill>
              </a:rPr>
              <a:t>%’      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ชื่อที่ขึ้นต้นด้วยอักษร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%'      &gt;&gt;&gt;&gt;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ชื่อ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ที่มีอักษร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อยู่ตำแหน่งกลางระหว่าง อักษร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200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</a:t>
            </a:r>
            <a:r>
              <a:rPr lang="en-US" sz="2000" b="1" dirty="0" err="1" smtClean="0"/>
              <a:t>B</a:t>
            </a:r>
            <a:r>
              <a:rPr lang="en-US" sz="2000" b="1" dirty="0" smtClean="0"/>
              <a:t>'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ชื่อที่ลงท้ายด้วยอักษร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  <a:endParaRPr lang="th-TH" sz="26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03860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 </a:t>
            </a:r>
            <a:r>
              <a:rPr lang="en-US" sz="2000" b="1" dirty="0" smtClean="0"/>
              <a:t>IN </a:t>
            </a:r>
            <a:r>
              <a:rPr lang="en-US" sz="2000" b="1" dirty="0"/>
              <a:t>(SELECT </a:t>
            </a:r>
            <a:r>
              <a:rPr lang="en-US" sz="2000" i="1" dirty="0" smtClean="0"/>
              <a:t>STATEMENT)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https://www.dofactory.com/sql/subquery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i="1" dirty="0" smtClean="0">
                <a:solidFill>
                  <a:srgbClr val="1600B8"/>
                </a:solidFill>
              </a:rPr>
              <a:t>(s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dirty="0" smtClean="0"/>
              <a:t> IN (</a:t>
            </a:r>
            <a:r>
              <a:rPr lang="en-US" i="1" dirty="0" smtClean="0"/>
              <a:t>value1</a:t>
            </a:r>
            <a:r>
              <a:rPr lang="en-US" dirty="0" smtClean="0"/>
              <a:t>,</a:t>
            </a:r>
            <a:r>
              <a:rPr lang="en-US" i="1" dirty="0" smtClean="0"/>
              <a:t> value2</a:t>
            </a:r>
            <a:r>
              <a:rPr lang="en-US" dirty="0" smtClean="0"/>
              <a:t>, ...);</a:t>
            </a:r>
            <a:endParaRPr lang="th-TH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not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8229600" cy="8382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95400"/>
            <a:ext cx="61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column-names  </a:t>
            </a:r>
            <a:r>
              <a:rPr lang="th-TH" sz="2000" b="1" i="1" dirty="0" smtClean="0">
                <a:solidFill>
                  <a:srgbClr val="0070C0"/>
                </a:solidFill>
              </a:rPr>
              <a:t>หรือ </a:t>
            </a:r>
            <a:r>
              <a:rPr lang="en-US" sz="2000" b="1" dirty="0" smtClean="0">
                <a:solidFill>
                  <a:srgbClr val="300B7B"/>
                </a:solidFill>
              </a:rPr>
              <a:t>SELECT</a:t>
            </a:r>
            <a:r>
              <a:rPr lang="en-US" sz="2000" b="1" i="1" dirty="0" smtClean="0">
                <a:solidFill>
                  <a:srgbClr val="0070C0"/>
                </a:solidFill>
              </a:rPr>
              <a:t> *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value</a:t>
            </a:r>
            <a:r>
              <a:rPr lang="en-US" sz="2000" b="1" dirty="0"/>
              <a:t> IN (SELECT </a:t>
            </a:r>
            <a:r>
              <a:rPr lang="en-US" sz="2000" b="1" i="1" dirty="0">
                <a:solidFill>
                  <a:srgbClr val="0070C0"/>
                </a:solidFill>
              </a:rPr>
              <a:t>column-name</a:t>
            </a:r>
          </a:p>
          <a:p>
            <a:r>
              <a:rPr lang="en-US" sz="2000" b="1" dirty="0"/>
              <a:t>FROM table-name2 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condition</a:t>
            </a:r>
            <a:r>
              <a:rPr lang="en-US" sz="2000" b="1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r>
              <a:rPr lang="en-US" sz="2400" dirty="0" smtClean="0"/>
              <a:t>where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in </a:t>
            </a:r>
          </a:p>
          <a:p>
            <a:r>
              <a:rPr lang="en-US" sz="2400" dirty="0" smtClean="0"/>
              <a:t>(Select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400" b="1" dirty="0" smtClean="0"/>
              <a:t> ='PT001') </a:t>
            </a:r>
          </a:p>
          <a:p>
            <a:r>
              <a:rPr lang="en-US" sz="2400" b="1" dirty="0" smtClean="0"/>
              <a:t>order by </a:t>
            </a:r>
            <a:r>
              <a:rPr lang="en-US" sz="2400" b="1" dirty="0" err="1" smtClean="0"/>
              <a:t>Receipt_No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asc</a:t>
            </a:r>
            <a:endParaRPr lang="th-TH" sz="2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* from </a:t>
            </a:r>
            <a:r>
              <a:rPr lang="en-US" sz="2000" b="1" dirty="0" err="1" smtClean="0"/>
              <a:t>T_Sales_detail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in </a:t>
            </a:r>
          </a:p>
          <a:p>
            <a:r>
              <a:rPr lang="en-US" sz="2000" dirty="0" smtClean="0"/>
              <a:t>(Select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000" b="1" dirty="0" smtClean="0"/>
              <a:t> ='PT001') </a:t>
            </a:r>
          </a:p>
          <a:p>
            <a:r>
              <a:rPr lang="en-US" sz="2000" b="1" dirty="0" smtClean="0"/>
              <a:t>order by </a:t>
            </a:r>
            <a:r>
              <a:rPr lang="en-US" sz="2000" b="1" dirty="0" err="1" smtClean="0"/>
              <a:t>Receipt_No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asc</a:t>
            </a:r>
            <a:endParaRPr lang="th-T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31242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A.Receipt_no,A.Product_Id,A.Product_nameEng</a:t>
            </a:r>
            <a:r>
              <a:rPr lang="en-US" sz="1800" b="1" dirty="0" smtClean="0"/>
              <a:t>,</a:t>
            </a:r>
          </a:p>
          <a:p>
            <a:r>
              <a:rPr lang="en-US" sz="1800" dirty="0" err="1" smtClean="0"/>
              <a:t>A.Qty,A.Unit_Price,A.Total_amt,B.Product_Type_Id</a:t>
            </a:r>
            <a:endParaRPr lang="en-US" sz="1800" dirty="0" smtClean="0"/>
          </a:p>
          <a:p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T_Sales_detail</a:t>
            </a:r>
            <a:r>
              <a:rPr lang="en-US" sz="1800" b="1" dirty="0" smtClean="0"/>
              <a:t> A, </a:t>
            </a:r>
            <a:r>
              <a:rPr lang="en-US" sz="1800" b="1" dirty="0" err="1" smtClean="0"/>
              <a:t>T_Product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B.Product_Type_Id</a:t>
            </a:r>
            <a:r>
              <a:rPr lang="en-US" sz="1800" b="1" dirty="0" smtClean="0"/>
              <a:t> ='PT001'</a:t>
            </a: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A.Product_Id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B.Product_Id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order</a:t>
            </a:r>
            <a:r>
              <a:rPr lang="en-US" sz="1800" b="1" dirty="0" smtClean="0"/>
              <a:t> by </a:t>
            </a:r>
            <a:r>
              <a:rPr lang="en-US" sz="1800" b="1" dirty="0" err="1" smtClean="0"/>
              <a:t>Receipt_No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asc</a:t>
            </a:r>
            <a:endParaRPr lang="th-TH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794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09600" y="76200"/>
            <a:ext cx="8229600" cy="6858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SELECT</a:t>
            </a:r>
            <a:r>
              <a:rPr lang="en-US" sz="2800" dirty="0" smtClean="0"/>
              <a:t>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 </a:t>
            </a:r>
            <a:r>
              <a:rPr lang="en-US" sz="2800" dirty="0" smtClean="0"/>
              <a:t>BETWEEN </a:t>
            </a:r>
            <a:r>
              <a:rPr lang="en-US" sz="2800" i="1" dirty="0" smtClean="0"/>
              <a:t>value1</a:t>
            </a:r>
            <a:r>
              <a:rPr lang="en-US" sz="2800" dirty="0" smtClean="0"/>
              <a:t> AND </a:t>
            </a:r>
            <a:r>
              <a:rPr lang="en-US" sz="2800" i="1" dirty="0" smtClean="0"/>
              <a:t>value2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between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/>
              <a:t>20 and </a:t>
            </a:r>
            <a:r>
              <a:rPr lang="en-US" sz="2400" b="1" dirty="0" smtClean="0"/>
              <a:t>50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148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เรา</a:t>
            </a:r>
            <a:r>
              <a:rPr lang="th-TH" b="1" dirty="0" smtClean="0">
                <a:solidFill>
                  <a:srgbClr val="C00000"/>
                </a:solidFill>
              </a:rPr>
              <a:t>สามารถเขียนในรูปแบบอื่นได้ซึ่งทำให้ผลลัพธ์เหมือนกัน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 &gt;= 20 and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&lt;=50</a:t>
            </a:r>
            <a:endParaRPr lang="th-TH" sz="2400" dirty="0" smtClean="0"/>
          </a:p>
          <a:p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391400" y="3048000"/>
            <a:ext cx="1219200" cy="1143000"/>
          </a:xfrm>
          <a:prstGeom prst="wedgeEllipseCallout">
            <a:avLst>
              <a:gd name="adj1" fmla="val -86457"/>
              <a:gd name="adj2" fmla="val 65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A,B</a:t>
            </a:r>
            <a:endParaRPr lang="th-TH" dirty="0"/>
          </a:p>
        </p:txBody>
      </p:sp>
      <p:sp>
        <p:nvSpPr>
          <p:cNvPr id="7" name="Oval Callout 6"/>
          <p:cNvSpPr/>
          <p:nvPr/>
        </p:nvSpPr>
        <p:spPr>
          <a:xfrm>
            <a:off x="6629400" y="1676400"/>
            <a:ext cx="2133600" cy="1143000"/>
          </a:xfrm>
          <a:prstGeom prst="wedgeEllipseCallout">
            <a:avLst>
              <a:gd name="adj1" fmla="val -103710"/>
              <a:gd name="adj2" fmla="val 33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Between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b="1" dirty="0" smtClean="0"/>
              <a:t>Not 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not between 20 and 50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/>
              <a:t> DISTINCT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>;</a:t>
            </a:r>
          </a:p>
          <a:p>
            <a:endParaRPr lang="th-TH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dirty="0"/>
              <a:t>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from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  เป็น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คำสั่งเลือกข้อมูล ในกรณีที่ต้องการแสดงค่าที่ไม่ซ้ำกัน</a:t>
            </a:r>
          </a:p>
          <a:p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หรือเป็นการ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เลือกข้อมูลที่เก็บซ้ำกัน ให้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แสดงออกมาเพียง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หนึ่ง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ค่าที่โดยไม่ซ้ำกัน โดย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ใช้คำสั่ง </a:t>
            </a:r>
            <a:r>
              <a:rPr lang="en-US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Distinct()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3200" b="1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</a:t>
            </a:r>
            <a:r>
              <a:rPr lang="en-US" dirty="0" smtClean="0"/>
              <a:t>Alias </a:t>
            </a:r>
            <a:r>
              <a:rPr lang="en-US" dirty="0" smtClean="0"/>
              <a:t>Column </a:t>
            </a:r>
            <a:r>
              <a:rPr lang="en-US" dirty="0" smtClean="0"/>
              <a:t>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SELECT</a:t>
            </a:r>
            <a:r>
              <a:rPr lang="en-US" sz="2800" dirty="0" smtClean="0"/>
              <a:t> 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 AS </a:t>
            </a:r>
            <a:r>
              <a:rPr lang="en-US" sz="2800" i="1" dirty="0" err="1" smtClean="0"/>
              <a:t>alias_name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Id</a:t>
            </a:r>
            <a:r>
              <a:rPr lang="en-US" sz="28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1600B8"/>
                </a:solidFill>
              </a:rPr>
              <a:t>         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1600B8"/>
                </a:solidFill>
              </a:rPr>
              <a:t>Name</a:t>
            </a:r>
            <a:endParaRPr lang="en-US" sz="2800" b="1" i="1" dirty="0" smtClean="0">
              <a:solidFill>
                <a:srgbClr val="1600B8"/>
              </a:solidFill>
            </a:endParaRPr>
          </a:p>
          <a:p>
            <a:pPr>
              <a:buNone/>
            </a:pPr>
            <a:r>
              <a:rPr lang="en-US" sz="2800" dirty="0" smtClean="0"/>
              <a:t>from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</a:t>
            </a:r>
            <a:r>
              <a:rPr lang="en-US" dirty="0" smtClean="0"/>
              <a:t>(</a:t>
            </a:r>
            <a:r>
              <a:rPr lang="th-TH" dirty="0" smtClean="0"/>
              <a:t>นามแฝง</a:t>
            </a:r>
            <a:r>
              <a:rPr lang="en-US" dirty="0" smtClean="0"/>
              <a:t>): </a:t>
            </a:r>
            <a:r>
              <a:rPr lang="en-US" dirty="0" smtClean="0"/>
              <a:t>Alias </a:t>
            </a:r>
            <a:r>
              <a:rPr lang="en-US" dirty="0" smtClean="0"/>
              <a:t>Table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AS </a:t>
            </a:r>
            <a:r>
              <a:rPr lang="en-US" i="1" dirty="0" err="1" smtClean="0"/>
              <a:t>alias_name</a:t>
            </a:r>
            <a:r>
              <a:rPr lang="en-US" i="1" dirty="0" smtClean="0"/>
              <a:t>;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A.Product_Id</a:t>
            </a:r>
            <a:r>
              <a:rPr lang="en-US" b="1" i="1" dirty="0" smtClean="0">
                <a:solidFill>
                  <a:srgbClr val="1600B8"/>
                </a:solidFill>
              </a:rPr>
              <a:t> ,</a:t>
            </a:r>
            <a:r>
              <a:rPr lang="en-US" b="1" i="1" dirty="0" err="1" smtClean="0">
                <a:solidFill>
                  <a:srgbClr val="1600B8"/>
                </a:solidFill>
              </a:rPr>
              <a:t>A.Product_nameEng</a:t>
            </a:r>
            <a:r>
              <a:rPr lang="en-US" b="1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as 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438400"/>
          <a:ext cx="2133600" cy="4191000"/>
        </p:xfrm>
        <a:graphic>
          <a:graphicData uri="http://schemas.openxmlformats.org/drawingml/2006/table">
            <a:tbl>
              <a:tblPr/>
              <a:tblGrid>
                <a:gridCol w="2133600"/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438400"/>
          <a:ext cx="2273300" cy="1600200"/>
        </p:xfrm>
        <a:graphic>
          <a:graphicData uri="http://schemas.openxmlformats.org/drawingml/2006/table">
            <a:tbl>
              <a:tblPr/>
              <a:tblGrid>
                <a:gridCol w="227330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2954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</a:t>
            </a:r>
            <a:r>
              <a:rPr lang="en-US" b="1" dirty="0" err="1"/>
              <a:t>Receipt_no</a:t>
            </a:r>
            <a:r>
              <a:rPr lang="en-US" b="1" dirty="0"/>
              <a:t>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343400" y="1371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4038600" y="1295400"/>
            <a:ext cx="228600" cy="556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  <a:endParaRPr lang="en-US" dirty="0" smtClean="0"/>
          </a:p>
          <a:p>
            <a:endParaRPr lang="en-US" sz="1700" dirty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=     :  </a:t>
            </a:r>
            <a:r>
              <a:rPr lang="th-TH" dirty="0" smtClean="0"/>
              <a:t>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    :  </a:t>
            </a:r>
            <a:r>
              <a:rPr lang="th-TH" dirty="0" smtClean="0"/>
              <a:t>มากกว่า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     :  </a:t>
            </a:r>
            <a:r>
              <a:rPr lang="th-TH" dirty="0" smtClean="0"/>
              <a:t>น้อยกว่า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&gt;=  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 มากกว่าหรือเท่ากับ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&lt;= </a:t>
            </a:r>
            <a:r>
              <a:rPr lang="th-TH" dirty="0" smtClean="0"/>
              <a:t> </a:t>
            </a:r>
            <a:r>
              <a:rPr lang="en-US" dirty="0" smtClean="0"/>
              <a:t> : </a:t>
            </a:r>
            <a:r>
              <a:rPr lang="th-TH" dirty="0" smtClean="0"/>
              <a:t> น้อยกว่าหรือเท่ากับ</a:t>
            </a:r>
          </a:p>
          <a:p>
            <a:pPr>
              <a:buNone/>
            </a:pPr>
            <a:r>
              <a:rPr lang="en-US" dirty="0" smtClean="0"/>
              <a:t>&lt;&gt;   :  </a:t>
            </a:r>
            <a:r>
              <a:rPr lang="th-TH" dirty="0" smtClean="0"/>
              <a:t>ไม่เท่ากับ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06405"/>
          <a:ext cx="8534400" cy="608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013200"/>
                <a:gridCol w="28448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เครื่องหมาย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</a:tr>
              <a:tr h="515257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น้อยกว่า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มากกว่าหรือเท่ากับ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/>
                        <a:t>น้อยกว่าหรือเท่ากับ</a:t>
                      </a:r>
                    </a:p>
                  </a:txBody>
                  <a:tcPr marL="55735" marR="55735" marT="55735" marB="55735"/>
                </a:tc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Not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ไม่เท่ากับ</a:t>
                      </a:r>
                      <a:endParaRPr lang="th-TH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</a:tr>
              <a:tr h="5169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LIKE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&gt;=</a:t>
            </a:r>
            <a:r>
              <a:rPr lang="en-US" b="1" dirty="0" smtClean="0"/>
              <a:t>3000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smtClean="0"/>
              <a:t>=</a:t>
            </a:r>
            <a:r>
              <a:rPr lang="en-US" b="1" dirty="0" smtClean="0"/>
              <a:t>3000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1441</Words>
  <Application>Microsoft Office PowerPoint</Application>
  <PresentationFormat>On-screen Show (4:3)</PresentationFormat>
  <Paragraphs>541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SQL Command  ฉบับสมบูรณ์</vt:lpstr>
      <vt:lpstr>คำสั่ง Select</vt:lpstr>
      <vt:lpstr>ลำดับการเขียน</vt:lpstr>
      <vt:lpstr>SELECT DISTINCT</vt:lpstr>
      <vt:lpstr>SELECT DISTINCT</vt:lpstr>
      <vt:lpstr>การใส่เงื่อนไข Where</vt:lpstr>
      <vt:lpstr>เครื่องหมาย</vt:lpstr>
      <vt:lpstr>เครื่องหมาย</vt:lpstr>
      <vt:lpstr>การใส่เงื่อนไข Where</vt:lpstr>
      <vt:lpstr>สร้างเงื่อนไข And, Or, Not</vt:lpstr>
      <vt:lpstr>สร้างเงื่อนไข And, Or, Not</vt:lpstr>
      <vt:lpstr>สร้างเงื่อนไข And, Or, Not</vt:lpstr>
      <vt:lpstr>Order by …Desc|Asc</vt:lpstr>
      <vt:lpstr>Order by …Desc|Asc</vt:lpstr>
      <vt:lpstr>คำสั่ง INSERT</vt:lpstr>
      <vt:lpstr>คำสั่ง INSERT</vt:lpstr>
      <vt:lpstr>Null, Not Null</vt:lpstr>
      <vt:lpstr>Null, Not Null</vt:lpstr>
      <vt:lpstr>คำสั่ง Update</vt:lpstr>
      <vt:lpstr>คำสั่ง Update</vt:lpstr>
      <vt:lpstr>คำสั่ง Delete</vt:lpstr>
      <vt:lpstr>คำสั่ง Delete</vt:lpstr>
      <vt:lpstr>Select Top</vt:lpstr>
      <vt:lpstr>Select Top</vt:lpstr>
      <vt:lpstr>Select …Function</vt:lpstr>
      <vt:lpstr>Select  MIN, MAX</vt:lpstr>
      <vt:lpstr>Select  MIN, MAX</vt:lpstr>
      <vt:lpstr>Select Count, AVG, SUM</vt:lpstr>
      <vt:lpstr>Select Count, AVG, SUM</vt:lpstr>
      <vt:lpstr>LIKE</vt:lpstr>
      <vt:lpstr>LIKE</vt:lpstr>
      <vt:lpstr>LIKE</vt:lpstr>
      <vt:lpstr>Slide 33</vt:lpstr>
      <vt:lpstr>Slide 34</vt:lpstr>
      <vt:lpstr>Slide 35</vt:lpstr>
      <vt:lpstr>Slide 36</vt:lpstr>
      <vt:lpstr>Between</vt:lpstr>
      <vt:lpstr>Between</vt:lpstr>
      <vt:lpstr>Not Between</vt:lpstr>
      <vt:lpstr>Alias (นามแฝง): Alias Column Syntax</vt:lpstr>
      <vt:lpstr>Alias (นามแฝง): Alias Table Syntax</vt:lpstr>
      <vt:lpstr>การ Join Table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29</cp:revision>
  <dcterms:created xsi:type="dcterms:W3CDTF">2020-01-06T15:33:20Z</dcterms:created>
  <dcterms:modified xsi:type="dcterms:W3CDTF">2020-01-08T15:54:52Z</dcterms:modified>
</cp:coreProperties>
</file>