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3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F2AE"/>
    <a:srgbClr val="1600B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08/01/63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08/01/63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08/01/63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08/01/63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08/01/63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08/01/63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08/01/63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08/01/63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08/01/63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08/01/63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08/01/63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3B86-9B06-4EF3-9D85-19CDD917FAE8}" type="datetimeFigureOut">
              <a:rPr lang="th-TH" smtClean="0"/>
              <a:t>08/01/63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SQL Command </a:t>
            </a:r>
            <a:br>
              <a:rPr lang="en-US" dirty="0" smtClean="0"/>
            </a:br>
            <a:r>
              <a:rPr lang="th-TH" dirty="0" smtClean="0"/>
              <a:t>ฉบับสมบูรณ์ </a:t>
            </a:r>
            <a:r>
              <a:rPr lang="en-US" dirty="0" smtClean="0"/>
              <a:t>02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สุรินทร์ทิพ ศักดิ์ภูวดล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Where, And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</a:t>
            </a:r>
            <a:r>
              <a:rPr lang="en-US" sz="2400" b="1" dirty="0" err="1" smtClean="0"/>
              <a:t>sales_car</a:t>
            </a:r>
            <a:endParaRPr lang="en-US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color</a:t>
            </a:r>
          </a:p>
          <a:p>
            <a:endParaRPr lang="th-TH" sz="2400" dirty="0"/>
          </a:p>
        </p:txBody>
      </p:sp>
      <p:sp>
        <p:nvSpPr>
          <p:cNvPr id="10" name="Oval Callout 9"/>
          <p:cNvSpPr/>
          <p:nvPr/>
        </p:nvSpPr>
        <p:spPr>
          <a:xfrm>
            <a:off x="838200" y="4343400"/>
            <a:ext cx="3276600" cy="1066800"/>
          </a:xfrm>
          <a:prstGeom prst="wedgeEllipseCallout">
            <a:avLst>
              <a:gd name="adj1" fmla="val 69143"/>
              <a:gd name="adj2" fmla="val -11309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ข้อมูลเอามาเชื่อมกันทุกแบบที่เหมาะสม เลือกเอาเฉพาะที่เชื่อมกันโดยมี </a:t>
            </a:r>
            <a:r>
              <a:rPr lang="en-US" sz="1800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Color_id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ตรงกัน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7620000" y="609600"/>
            <a:ext cx="1066800" cy="762000"/>
          </a:xfrm>
          <a:prstGeom prst="wedgeEllipseCallout">
            <a:avLst>
              <a:gd name="adj1" fmla="val -81547"/>
              <a:gd name="adj2" fmla="val 103750"/>
            </a:avLst>
          </a:prstGeom>
          <a:solidFill>
            <a:srgbClr val="EAD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มีการขาย 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รายการ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200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 smtClean="0"/>
              <a:t>select</a:t>
            </a:r>
            <a:r>
              <a:rPr lang="en-US" sz="1800" b="1" dirty="0" smtClean="0"/>
              <a:t> * from </a:t>
            </a:r>
            <a:r>
              <a:rPr lang="en-US" sz="1800" b="1" dirty="0" err="1" smtClean="0"/>
              <a:t>Sales_car,Color</a:t>
            </a:r>
            <a:endParaRPr lang="en-US" sz="1800" b="1" dirty="0" smtClean="0"/>
          </a:p>
          <a:p>
            <a:r>
              <a:rPr lang="en-US" sz="1800" dirty="0" smtClean="0"/>
              <a:t>where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Sales_car.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Color.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endParaRPr lang="en-US" sz="1800" b="1" i="1" dirty="0" smtClean="0">
              <a:solidFill>
                <a:srgbClr val="1600B8"/>
              </a:solidFill>
            </a:endParaRPr>
          </a:p>
          <a:p>
            <a:r>
              <a:rPr lang="en-US" sz="1800" dirty="0" smtClean="0"/>
              <a:t>and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Sales_car.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sale_ID</a:t>
            </a:r>
            <a:r>
              <a:rPr lang="en-US" sz="1800" b="1" dirty="0" smtClean="0"/>
              <a:t>='S001'</a:t>
            </a:r>
            <a:endParaRPr lang="th-TH" sz="18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48200" y="1523995"/>
          <a:ext cx="4191000" cy="214313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  <a:gridCol w="838200"/>
              </a:tblGrid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Where,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And (Alias Table name)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</a:t>
            </a:r>
            <a:r>
              <a:rPr lang="en-US" sz="2400" b="1" dirty="0" err="1" smtClean="0"/>
              <a:t>sales_car</a:t>
            </a:r>
            <a:endParaRPr lang="en-US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color</a:t>
            </a:r>
          </a:p>
          <a:p>
            <a:endParaRPr lang="th-TH" sz="2400" dirty="0"/>
          </a:p>
        </p:txBody>
      </p:sp>
      <p:sp>
        <p:nvSpPr>
          <p:cNvPr id="10" name="Oval Callout 9"/>
          <p:cNvSpPr/>
          <p:nvPr/>
        </p:nvSpPr>
        <p:spPr>
          <a:xfrm>
            <a:off x="4495800" y="4495800"/>
            <a:ext cx="4191000" cy="990600"/>
          </a:xfrm>
          <a:prstGeom prst="wedgeEllipseCallout">
            <a:avLst>
              <a:gd name="adj1" fmla="val -32300"/>
              <a:gd name="adj2" fmla="val -11755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ข้อมูลเอามาเชื่อมกันทุกแบบที่เหมาะสม เลือกเอาเฉพาะที่เชื่อมกันโดยมี </a:t>
            </a:r>
            <a:r>
              <a:rPr lang="en-US" sz="1800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Color_id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ตรงกัน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7620000" y="609600"/>
            <a:ext cx="1066800" cy="762000"/>
          </a:xfrm>
          <a:prstGeom prst="wedgeEllipseCallout">
            <a:avLst>
              <a:gd name="adj1" fmla="val -81547"/>
              <a:gd name="adj2" fmla="val 103750"/>
            </a:avLst>
          </a:prstGeom>
          <a:solidFill>
            <a:srgbClr val="EAD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มีการขาย 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รายการ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200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 smtClean="0"/>
              <a:t>select</a:t>
            </a:r>
            <a:r>
              <a:rPr lang="en-US" sz="1800" b="1" dirty="0" smtClean="0"/>
              <a:t> * from </a:t>
            </a:r>
            <a:r>
              <a:rPr lang="en-US" sz="1800" b="1" dirty="0" err="1" smtClean="0"/>
              <a:t>Sales_car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A,Color</a:t>
            </a:r>
            <a:r>
              <a:rPr lang="en-US" sz="1800" b="1" dirty="0" smtClean="0"/>
              <a:t> B</a:t>
            </a:r>
          </a:p>
          <a:p>
            <a:r>
              <a:rPr lang="en-US" sz="1800" dirty="0" smtClean="0"/>
              <a:t>where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B.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endParaRPr lang="en-US" sz="1800" b="1" i="1" dirty="0" smtClean="0">
              <a:solidFill>
                <a:srgbClr val="1600B8"/>
              </a:solidFill>
            </a:endParaRPr>
          </a:p>
          <a:p>
            <a:r>
              <a:rPr lang="en-US" sz="1800" dirty="0" smtClean="0"/>
              <a:t>and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sale_ID</a:t>
            </a:r>
            <a:r>
              <a:rPr lang="en-US" sz="1800" b="1" dirty="0" smtClean="0"/>
              <a:t>='S001'</a:t>
            </a:r>
            <a:endParaRPr lang="th-TH" sz="18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48200" y="1523995"/>
          <a:ext cx="4191000" cy="214313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  <a:gridCol w="838200"/>
              </a:tblGrid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</a:tbl>
          </a:graphicData>
        </a:graphic>
      </p:graphicFrame>
      <p:sp>
        <p:nvSpPr>
          <p:cNvPr id="11" name="Oval Callout 10"/>
          <p:cNvSpPr/>
          <p:nvPr/>
        </p:nvSpPr>
        <p:spPr>
          <a:xfrm>
            <a:off x="609600" y="4572000"/>
            <a:ext cx="2895600" cy="914400"/>
          </a:xfrm>
          <a:prstGeom prst="wedgeEllipseCallout">
            <a:avLst>
              <a:gd name="adj1" fmla="val 47917"/>
              <a:gd name="adj2" fmla="val -16875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เขียนแบบใช้ชื่อเล่น</a:t>
            </a:r>
            <a:endParaRPr lang="th-TH" b="1" dirty="0">
              <a:solidFill>
                <a:srgbClr val="1600B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การเขียน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select</a:t>
            </a:r>
            <a:r>
              <a:rPr lang="en-US" sz="2400" b="1" dirty="0"/>
              <a:t> * from </a:t>
            </a:r>
            <a:r>
              <a:rPr lang="en-US" sz="2400" b="1" dirty="0" err="1"/>
              <a:t>Sales_car,Color</a:t>
            </a:r>
            <a:endParaRPr lang="en-US" sz="2400" b="1" dirty="0"/>
          </a:p>
          <a:p>
            <a:pPr>
              <a:buNone/>
            </a:pPr>
            <a:r>
              <a:rPr lang="en-US" sz="2400" dirty="0"/>
              <a:t>where</a:t>
            </a:r>
            <a:r>
              <a:rPr lang="en-US" sz="2400" b="1" dirty="0"/>
              <a:t> </a:t>
            </a:r>
            <a:r>
              <a:rPr lang="en-US" sz="2400" b="1" dirty="0" err="1"/>
              <a:t>Sales_car.color_id</a:t>
            </a:r>
            <a:r>
              <a:rPr lang="en-US" sz="2400" b="1" dirty="0"/>
              <a:t>=</a:t>
            </a:r>
            <a:r>
              <a:rPr lang="en-US" sz="2400" b="1" dirty="0" err="1"/>
              <a:t>Color.color_id</a:t>
            </a:r>
            <a:endParaRPr lang="en-US" sz="2400" b="1" dirty="0"/>
          </a:p>
          <a:p>
            <a:pPr>
              <a:buNone/>
            </a:pPr>
            <a:endParaRPr lang="th-TH" sz="2400" dirty="0"/>
          </a:p>
          <a:p>
            <a:pPr>
              <a:buNone/>
            </a:pPr>
            <a:r>
              <a:rPr lang="en-US" sz="2400" dirty="0"/>
              <a:t>SELECT</a:t>
            </a:r>
            <a:r>
              <a:rPr lang="en-US" sz="2400" b="1" dirty="0"/>
              <a:t> * FROM </a:t>
            </a:r>
            <a:r>
              <a:rPr lang="en-US" sz="2400" b="1" dirty="0" err="1"/>
              <a:t>Sales_car</a:t>
            </a:r>
            <a:r>
              <a:rPr lang="en-US" sz="2400" b="1" dirty="0"/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1600B8"/>
                </a:solidFill>
              </a:rPr>
              <a:t>INNER</a:t>
            </a:r>
            <a:r>
              <a:rPr lang="en-US" sz="2400" b="1" dirty="0">
                <a:solidFill>
                  <a:srgbClr val="1600B8"/>
                </a:solidFill>
              </a:rPr>
              <a:t> JOIN </a:t>
            </a:r>
            <a:r>
              <a:rPr lang="en-US" sz="2400" b="1" dirty="0"/>
              <a:t>Color </a:t>
            </a:r>
          </a:p>
          <a:p>
            <a:pPr>
              <a:buNone/>
            </a:pPr>
            <a:r>
              <a:rPr lang="en-US" sz="2400" dirty="0"/>
              <a:t>ON</a:t>
            </a:r>
            <a:r>
              <a:rPr lang="en-US" sz="2400" b="1" dirty="0"/>
              <a:t> </a:t>
            </a:r>
            <a:r>
              <a:rPr lang="en-US" sz="2400" b="1" dirty="0" err="1"/>
              <a:t>Sales_car.color_id</a:t>
            </a:r>
            <a:r>
              <a:rPr lang="en-US" sz="2400" b="1" dirty="0"/>
              <a:t>=</a:t>
            </a:r>
            <a:r>
              <a:rPr lang="en-US" sz="2400" b="1" dirty="0" err="1"/>
              <a:t>Color.color_id</a:t>
            </a:r>
            <a:endParaRPr lang="th-TH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4800600"/>
          <a:ext cx="6324599" cy="1447800"/>
        </p:xfrm>
        <a:graphic>
          <a:graphicData uri="http://schemas.openxmlformats.org/drawingml/2006/table">
            <a:tbl>
              <a:tblPr/>
              <a:tblGrid>
                <a:gridCol w="1063123"/>
                <a:gridCol w="1555311"/>
                <a:gridCol w="1063123"/>
                <a:gridCol w="1063123"/>
                <a:gridCol w="1579919"/>
              </a:tblGrid>
              <a:tr h="482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Oval Callout 5"/>
          <p:cNvSpPr/>
          <p:nvPr/>
        </p:nvSpPr>
        <p:spPr>
          <a:xfrm>
            <a:off x="6934200" y="2514600"/>
            <a:ext cx="2057400" cy="1295400"/>
          </a:xfrm>
          <a:prstGeom prst="wedgeEllipseCallout">
            <a:avLst>
              <a:gd name="adj1" fmla="val -116833"/>
              <a:gd name="adj2" fmla="val -3508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C00000"/>
                </a:solidFill>
              </a:rPr>
              <a:t>วิชา </a:t>
            </a:r>
            <a:r>
              <a:rPr lang="en-US" sz="1800" dirty="0" smtClean="0">
                <a:solidFill>
                  <a:srgbClr val="C00000"/>
                </a:solidFill>
              </a:rPr>
              <a:t>Data Warehouse </a:t>
            </a:r>
            <a:r>
              <a:rPr lang="th-TH" sz="1800" dirty="0" smtClean="0">
                <a:solidFill>
                  <a:srgbClr val="C00000"/>
                </a:solidFill>
              </a:rPr>
              <a:t>จะใช้แบบนี้</a:t>
            </a:r>
            <a:endParaRPr lang="th-TH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GROUP BY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SELECT</a:t>
            </a:r>
            <a:r>
              <a:rPr lang="en-US" dirty="0"/>
              <a:t> </a:t>
            </a:r>
            <a:r>
              <a:rPr lang="en-US" i="1" dirty="0" err="1"/>
              <a:t>column_name</a:t>
            </a:r>
            <a:r>
              <a:rPr lang="en-US" i="1" dirty="0"/>
              <a:t>(s</a:t>
            </a:r>
            <a:r>
              <a:rPr lang="en-US" i="1" dirty="0" smtClean="0"/>
              <a:t>), [Count()],[ Sum()]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WHERE </a:t>
            </a:r>
            <a:r>
              <a:rPr lang="en-US" i="1" dirty="0"/>
              <a:t>condition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GROUP BY </a:t>
            </a:r>
            <a:r>
              <a:rPr lang="en-US" i="1" dirty="0" err="1"/>
              <a:t>column_name</a:t>
            </a:r>
            <a:r>
              <a:rPr lang="en-US" i="1" dirty="0"/>
              <a:t>(s)</a:t>
            </a:r>
            <a:br>
              <a:rPr lang="en-US" i="1" dirty="0"/>
            </a:br>
            <a:r>
              <a:rPr lang="en-US" dirty="0"/>
              <a:t>ORDER BY </a:t>
            </a:r>
            <a:r>
              <a:rPr lang="en-US" i="1" dirty="0" err="1"/>
              <a:t>column_name</a:t>
            </a:r>
            <a:r>
              <a:rPr lang="en-US" i="1" dirty="0"/>
              <a:t>(s);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229600" cy="251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select</a:t>
            </a:r>
            <a:r>
              <a:rPr lang="en-US" sz="2400" b="1" dirty="0"/>
              <a:t>  </a:t>
            </a:r>
            <a:r>
              <a:rPr lang="en-US" sz="2400" b="1" dirty="0" err="1">
                <a:solidFill>
                  <a:srgbClr val="C00000"/>
                </a:solidFill>
              </a:rPr>
              <a:t>Product_type_id</a:t>
            </a:r>
            <a:r>
              <a:rPr lang="en-US" sz="2400" b="1" dirty="0" err="1"/>
              <a:t>,count</a:t>
            </a:r>
            <a:r>
              <a:rPr lang="en-US" sz="2400" b="1" dirty="0"/>
              <a:t>(</a:t>
            </a:r>
            <a:r>
              <a:rPr lang="en-US" sz="2400" b="1" dirty="0" err="1"/>
              <a:t>Product_id</a:t>
            </a:r>
            <a:r>
              <a:rPr lang="en-US" sz="2400" b="1" dirty="0"/>
              <a:t>)as Count </a:t>
            </a:r>
          </a:p>
          <a:p>
            <a:pPr>
              <a:buNone/>
            </a:pPr>
            <a:r>
              <a:rPr lang="en-US" sz="2400" dirty="0"/>
              <a:t>from</a:t>
            </a:r>
            <a:r>
              <a:rPr lang="en-US" sz="2400" b="1" dirty="0"/>
              <a:t> </a:t>
            </a:r>
            <a:r>
              <a:rPr lang="en-US" sz="2400" b="1" dirty="0" err="1"/>
              <a:t>T_Product</a:t>
            </a:r>
            <a:endParaRPr lang="en-US" sz="2400" b="1" dirty="0"/>
          </a:p>
          <a:p>
            <a:pPr>
              <a:buNone/>
            </a:pPr>
            <a:r>
              <a:rPr lang="en-US" sz="2400" dirty="0"/>
              <a:t>group</a:t>
            </a:r>
            <a:r>
              <a:rPr lang="en-US" sz="2400" b="1" dirty="0"/>
              <a:t> by </a:t>
            </a:r>
            <a:r>
              <a:rPr lang="en-US" sz="2400" b="1" dirty="0" err="1" smtClean="0">
                <a:solidFill>
                  <a:srgbClr val="C00000"/>
                </a:solidFill>
              </a:rPr>
              <a:t>Product_type_id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GROUP BY</a:t>
            </a: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0" y="4343400"/>
          <a:ext cx="2692400" cy="1876425"/>
        </p:xfrm>
        <a:graphic>
          <a:graphicData uri="http://schemas.openxmlformats.org/drawingml/2006/table">
            <a:tbl>
              <a:tblPr/>
              <a:tblGrid>
                <a:gridCol w="1764682"/>
                <a:gridCol w="927718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Receipt_No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19800" y="1981199"/>
          <a:ext cx="2743200" cy="1571626"/>
        </p:xfrm>
        <a:graphic>
          <a:graphicData uri="http://schemas.openxmlformats.org/drawingml/2006/table">
            <a:tbl>
              <a:tblPr/>
              <a:tblGrid>
                <a:gridCol w="1563329"/>
                <a:gridCol w="1179871"/>
              </a:tblGrid>
              <a:tr h="224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Product_Type_Id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41148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Receipt_No</a:t>
            </a:r>
            <a:r>
              <a:rPr lang="en-US" sz="2400" b="1" dirty="0" err="1" smtClean="0"/>
              <a:t>,SUM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Total_Amt</a:t>
            </a:r>
            <a:r>
              <a:rPr lang="en-US" sz="2400" b="1" dirty="0" smtClean="0"/>
              <a:t>) as Sum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T_sales_detail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group</a:t>
            </a:r>
            <a:r>
              <a:rPr lang="en-US" sz="2400" b="1" dirty="0" smtClean="0"/>
              <a:t> by </a:t>
            </a:r>
            <a:r>
              <a:rPr lang="en-US" sz="2400" b="1" dirty="0" err="1" smtClean="0">
                <a:solidFill>
                  <a:srgbClr val="C00000"/>
                </a:solidFill>
              </a:rPr>
              <a:t>Receipt_No</a:t>
            </a:r>
            <a:endParaRPr lang="th-TH" sz="2400" dirty="0" smtClean="0">
              <a:solidFill>
                <a:srgbClr val="C00000"/>
              </a:solidFill>
            </a:endParaRPr>
          </a:p>
          <a:p>
            <a:endParaRPr lang="th-TH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38862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Callout 10"/>
          <p:cNvSpPr/>
          <p:nvPr/>
        </p:nvSpPr>
        <p:spPr>
          <a:xfrm>
            <a:off x="4114800" y="2819400"/>
            <a:ext cx="1371600" cy="685800"/>
          </a:xfrm>
          <a:prstGeom prst="wedgeEllipseCallout">
            <a:avLst>
              <a:gd name="adj1" fmla="val -97822"/>
              <a:gd name="adj2" fmla="val -53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Oval Callout 11"/>
          <p:cNvSpPr/>
          <p:nvPr/>
        </p:nvSpPr>
        <p:spPr>
          <a:xfrm>
            <a:off x="4114800" y="2819400"/>
            <a:ext cx="1371600" cy="685800"/>
          </a:xfrm>
          <a:prstGeom prst="wedgeEllipseCallout">
            <a:avLst>
              <a:gd name="adj1" fmla="val -124058"/>
              <a:gd name="adj2" fmla="val -19341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rgbClr val="C00000"/>
                </a:solidFill>
              </a:rPr>
              <a:t>มีค่าตรงกัน</a:t>
            </a:r>
            <a:endParaRPr lang="th-TH" sz="2000" dirty="0">
              <a:solidFill>
                <a:srgbClr val="C00000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3810000" y="5257800"/>
            <a:ext cx="1371600" cy="685800"/>
          </a:xfrm>
          <a:prstGeom prst="wedgeEllipseCallout">
            <a:avLst>
              <a:gd name="adj1" fmla="val -97822"/>
              <a:gd name="adj2" fmla="val -53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Oval Callout 13"/>
          <p:cNvSpPr/>
          <p:nvPr/>
        </p:nvSpPr>
        <p:spPr>
          <a:xfrm>
            <a:off x="3810000" y="5257800"/>
            <a:ext cx="1371600" cy="685800"/>
          </a:xfrm>
          <a:prstGeom prst="wedgeEllipseCallout">
            <a:avLst>
              <a:gd name="adj1" fmla="val -139112"/>
              <a:gd name="adj2" fmla="val -15900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rgbClr val="C00000"/>
                </a:solidFill>
              </a:rPr>
              <a:t>มีค่าตรงกัน</a:t>
            </a:r>
            <a:endParaRPr lang="th-TH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BF2AE"/>
          </a:solidFill>
        </p:spPr>
        <p:txBody>
          <a:bodyPr/>
          <a:lstStyle/>
          <a:p>
            <a:r>
              <a:rPr lang="en-US" dirty="0" smtClean="0"/>
              <a:t>INSERT INTO Select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INSERT</a:t>
            </a:r>
            <a:r>
              <a:rPr lang="en-US" sz="2800" dirty="0"/>
              <a:t> INTO </a:t>
            </a:r>
            <a:r>
              <a:rPr lang="en-US" sz="2800" i="1" dirty="0"/>
              <a:t>table2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SELECT * FROM </a:t>
            </a:r>
            <a:r>
              <a:rPr lang="en-US" sz="2800" i="1" dirty="0"/>
              <a:t>table1</a:t>
            </a:r>
            <a:br>
              <a:rPr lang="en-US" sz="2800" i="1" dirty="0"/>
            </a:br>
            <a:r>
              <a:rPr lang="en-US" sz="2800" dirty="0"/>
              <a:t>WHERE </a:t>
            </a:r>
            <a:r>
              <a:rPr lang="en-US" sz="2800" i="1" dirty="0"/>
              <a:t>condition</a:t>
            </a:r>
            <a:r>
              <a:rPr lang="en-US" sz="2800" dirty="0" smtClean="0"/>
              <a:t>;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    INSERT</a:t>
            </a:r>
            <a:r>
              <a:rPr lang="en-US" sz="2800" dirty="0"/>
              <a:t> INTO </a:t>
            </a:r>
            <a:r>
              <a:rPr lang="en-US" sz="2800" i="1" dirty="0"/>
              <a:t>table2 </a:t>
            </a:r>
            <a:r>
              <a:rPr lang="en-US" sz="2800" dirty="0"/>
              <a:t>(</a:t>
            </a:r>
            <a:r>
              <a:rPr lang="en-US" sz="2800" i="1" dirty="0"/>
              <a:t>column1</a:t>
            </a:r>
            <a:r>
              <a:rPr lang="en-US" sz="2800" dirty="0"/>
              <a:t>, </a:t>
            </a:r>
            <a:r>
              <a:rPr lang="en-US" sz="2800" i="1" dirty="0"/>
              <a:t>column2</a:t>
            </a:r>
            <a:r>
              <a:rPr lang="en-US" sz="2800" dirty="0"/>
              <a:t>, </a:t>
            </a:r>
            <a:r>
              <a:rPr lang="en-US" sz="2800" i="1" dirty="0"/>
              <a:t>column3</a:t>
            </a:r>
            <a:r>
              <a:rPr lang="en-US" sz="2800" dirty="0"/>
              <a:t>, ...)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SELECT </a:t>
            </a:r>
            <a:r>
              <a:rPr lang="en-US" sz="2800" i="1" dirty="0"/>
              <a:t>column1</a:t>
            </a:r>
            <a:r>
              <a:rPr lang="en-US" sz="2800" dirty="0"/>
              <a:t>, </a:t>
            </a:r>
            <a:r>
              <a:rPr lang="en-US" sz="2800" i="1" dirty="0"/>
              <a:t>column2</a:t>
            </a:r>
            <a:r>
              <a:rPr lang="en-US" sz="2800" dirty="0"/>
              <a:t>, </a:t>
            </a:r>
            <a:r>
              <a:rPr lang="en-US" sz="2800" i="1" dirty="0"/>
              <a:t>column3</a:t>
            </a:r>
            <a:r>
              <a:rPr lang="en-US" sz="2800" dirty="0"/>
              <a:t>, ...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FROM </a:t>
            </a:r>
            <a:r>
              <a:rPr lang="en-US" sz="2800" i="1" dirty="0"/>
              <a:t>table1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WHERE </a:t>
            </a:r>
            <a:r>
              <a:rPr lang="en-US" sz="2800" i="1" dirty="0"/>
              <a:t>condition</a:t>
            </a:r>
            <a:r>
              <a:rPr lang="en-US" sz="2800" dirty="0"/>
              <a:t>;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solidFill>
            <a:srgbClr val="CBF2AE"/>
          </a:solidFill>
        </p:spPr>
        <p:txBody>
          <a:bodyPr/>
          <a:lstStyle/>
          <a:p>
            <a:r>
              <a:rPr lang="en-US" dirty="0" smtClean="0"/>
              <a:t>Insert into…Select…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81000" y="2743200"/>
            <a:ext cx="8077200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INSERT INTO </a:t>
            </a:r>
            <a:r>
              <a:rPr lang="en-US" sz="2400" b="1" dirty="0" err="1" smtClean="0"/>
              <a:t>into</a:t>
            </a:r>
            <a:r>
              <a:rPr lang="en-US" sz="2400" b="1" dirty="0" smtClean="0"/>
              <a:t> Product</a:t>
            </a:r>
            <a:r>
              <a:rPr lang="en-US" sz="2400" b="1" i="1" dirty="0" smtClean="0">
                <a:solidFill>
                  <a:srgbClr val="0070C0"/>
                </a:solidFill>
              </a:rPr>
              <a:t>(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,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Product_NameThai</a:t>
            </a:r>
            <a:r>
              <a:rPr lang="en-US" sz="2400" b="1" i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2400" dirty="0" smtClean="0"/>
              <a:t>SELECT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, </a:t>
            </a:r>
            <a:r>
              <a:rPr lang="en-US" sz="2500" b="1" i="1" dirty="0" err="1" smtClean="0">
                <a:solidFill>
                  <a:srgbClr val="0070C0"/>
                </a:solidFill>
              </a:rPr>
              <a:t>Product_NameThai</a:t>
            </a:r>
            <a:r>
              <a:rPr lang="en-US" sz="2400" b="1" i="1" dirty="0" smtClean="0">
                <a:solidFill>
                  <a:srgbClr val="0070C0"/>
                </a:solidFill>
              </a:rPr>
              <a:t>  </a:t>
            </a:r>
            <a:r>
              <a:rPr lang="en-US" sz="2400" b="1" dirty="0" smtClean="0"/>
              <a:t>from </a:t>
            </a:r>
            <a:r>
              <a:rPr lang="en-US" sz="2400" b="1" dirty="0" err="1" smtClean="0"/>
              <a:t>T_Product</a:t>
            </a:r>
            <a:endParaRPr lang="th-TH" sz="2400" dirty="0"/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INSERT INTO </a:t>
            </a:r>
            <a:r>
              <a:rPr lang="en-US" b="1" dirty="0" err="1" smtClean="0">
                <a:solidFill>
                  <a:srgbClr val="C00000"/>
                </a:solidFill>
              </a:rPr>
              <a:t>T_Product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SELECT </a:t>
            </a:r>
            <a:r>
              <a:rPr lang="en-US" b="1" dirty="0" smtClean="0"/>
              <a:t>* from </a:t>
            </a:r>
            <a:r>
              <a:rPr lang="en-US" b="1" dirty="0" smtClean="0">
                <a:solidFill>
                  <a:srgbClr val="C00000"/>
                </a:solidFill>
              </a:rPr>
              <a:t>Product </a:t>
            </a:r>
            <a:endParaRPr lang="th-TH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Update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…Select…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090172"/>
            <a:ext cx="769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UPDATE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Sale_detail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SET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Sale_detail.unit_price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=(SELECT </a:t>
            </a:r>
            <a:r>
              <a:rPr lang="en-US" b="1" i="1" dirty="0" smtClean="0">
                <a:solidFill>
                  <a:srgbClr val="0070C0"/>
                </a:solidFill>
              </a:rPr>
              <a:t>price</a:t>
            </a:r>
            <a:r>
              <a:rPr lang="en-US" b="1" dirty="0" smtClean="0"/>
              <a:t> </a:t>
            </a:r>
            <a:r>
              <a:rPr lang="en-US" dirty="0" smtClean="0"/>
              <a:t>from</a:t>
            </a:r>
            <a:r>
              <a:rPr lang="en-US" b="1" dirty="0" smtClean="0"/>
              <a:t> Product where </a:t>
            </a:r>
            <a:r>
              <a:rPr lang="en-US" b="1" i="1" dirty="0" err="1" smtClean="0">
                <a:solidFill>
                  <a:srgbClr val="0070C0"/>
                </a:solidFill>
              </a:rPr>
              <a:t>Sale_detail.productcode</a:t>
            </a:r>
            <a:r>
              <a:rPr lang="en-US" b="1" i="1" dirty="0" smtClean="0">
                <a:solidFill>
                  <a:srgbClr val="0070C0"/>
                </a:solidFill>
              </a:rPr>
              <a:t>=</a:t>
            </a:r>
            <a:r>
              <a:rPr lang="en-US" b="1" i="1" dirty="0" err="1" smtClean="0">
                <a:solidFill>
                  <a:srgbClr val="0070C0"/>
                </a:solidFill>
              </a:rPr>
              <a:t>Product.Productid</a:t>
            </a:r>
            <a:r>
              <a:rPr lang="en-US" b="1" i="1" dirty="0" smtClean="0">
                <a:solidFill>
                  <a:srgbClr val="0070C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/>
              <a:t>insert</a:t>
            </a:r>
            <a:r>
              <a:rPr lang="en-US" sz="2400" b="1" dirty="0" smtClean="0"/>
              <a:t> into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TT_Sales_detail</a:t>
            </a:r>
            <a:endParaRPr lang="en-US" sz="24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 * from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T_Sales_detail</a:t>
            </a:r>
            <a:endParaRPr lang="en-US" sz="24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24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/>
              <a:t>UPDATE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TT_Sales_detail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/>
              <a:t>SET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TT_Sales_detail.unit_price</a:t>
            </a:r>
            <a:r>
              <a:rPr lang="en-US" sz="2400" b="1" dirty="0" smtClean="0"/>
              <a:t> =(SELECT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Unit_price</a:t>
            </a:r>
            <a:r>
              <a:rPr lang="en-US" sz="2400" b="1" dirty="0" smtClean="0"/>
              <a:t> from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TT_Sales_detail.Product_Id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=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T_Product.Product_id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)</a:t>
            </a:r>
          </a:p>
          <a:p>
            <a:endParaRPr lang="th-TH" sz="2400" dirty="0" smtClean="0"/>
          </a:p>
          <a:p>
            <a:pPr>
              <a:buNone/>
            </a:pPr>
            <a:endParaRPr lang="th-TH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27038"/>
            <a:ext cx="8458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Update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…Select… (LAB)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600B8"/>
                </a:solidFill>
              </a:rPr>
              <a:t>Different Types of SQL JOINs</a:t>
            </a:r>
            <a:endParaRPr lang="th-TH" dirty="0">
              <a:solidFill>
                <a:srgbClr val="1600B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Here </a:t>
            </a:r>
            <a:r>
              <a:rPr lang="en-US" dirty="0"/>
              <a:t>are the different types of the JOINs in SQL:</a:t>
            </a:r>
          </a:p>
          <a:p>
            <a:r>
              <a:rPr lang="en-US" b="1" dirty="0"/>
              <a:t>(INNER) JOIN</a:t>
            </a:r>
            <a:r>
              <a:rPr lang="en-US" dirty="0"/>
              <a:t>: Returns records that have matching values in both tables</a:t>
            </a:r>
          </a:p>
          <a:p>
            <a:r>
              <a:rPr lang="en-US" b="1" dirty="0"/>
              <a:t>LEFT (OUTER) JOIN</a:t>
            </a:r>
            <a:r>
              <a:rPr lang="en-US" dirty="0"/>
              <a:t>: Returns all records from the left table, and the matched records from the right table</a:t>
            </a:r>
          </a:p>
          <a:p>
            <a:r>
              <a:rPr lang="en-US" b="1" dirty="0"/>
              <a:t>RIGHT (OUTER) JOIN</a:t>
            </a:r>
            <a:r>
              <a:rPr lang="en-US" dirty="0"/>
              <a:t>: Returns all records from the right table, and the matched records from the left table</a:t>
            </a:r>
          </a:p>
          <a:p>
            <a:r>
              <a:rPr lang="en-US" b="1" dirty="0"/>
              <a:t>FULL (OUTER) JOIN</a:t>
            </a:r>
            <a:r>
              <a:rPr lang="en-US" dirty="0"/>
              <a:t>: Returns all records when there is a match in either left or right table</a:t>
            </a:r>
          </a:p>
          <a:p>
            <a:pPr>
              <a:buNone/>
            </a:pPr>
            <a:r>
              <a:rPr lang="en-US" dirty="0"/>
              <a:t>  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SQL LEFT JO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76400"/>
            <a:ext cx="1905000" cy="1381125"/>
          </a:xfrm>
          <a:prstGeom prst="rect">
            <a:avLst/>
          </a:prstGeom>
          <a:noFill/>
        </p:spPr>
      </p:pic>
      <p:pic>
        <p:nvPicPr>
          <p:cNvPr id="1028" name="Picture 4" descr="SQL RIGHT JO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810000"/>
            <a:ext cx="1905000" cy="1381125"/>
          </a:xfrm>
          <a:prstGeom prst="rect">
            <a:avLst/>
          </a:prstGeom>
          <a:noFill/>
        </p:spPr>
      </p:pic>
      <p:pic>
        <p:nvPicPr>
          <p:cNvPr id="1029" name="Picture 5" descr="SQL FULL OUTER JO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657600"/>
            <a:ext cx="1905000" cy="1381125"/>
          </a:xfrm>
          <a:prstGeom prst="rect">
            <a:avLst/>
          </a:prstGeom>
          <a:noFill/>
        </p:spPr>
      </p:pic>
      <p:pic>
        <p:nvPicPr>
          <p:cNvPr id="1031" name="Picture 7" descr="SQL INNER JOI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1752600"/>
            <a:ext cx="1905000" cy="1381125"/>
          </a:xfrm>
          <a:prstGeom prst="rect">
            <a:avLst/>
          </a:prstGeom>
          <a:noFill/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Different Types of SQL JOINs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b="1" dirty="0" smtClean="0"/>
              <a:t>(INNER) JOIN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SELECT </a:t>
            </a:r>
            <a:r>
              <a:rPr lang="en-US" sz="2800" i="1" dirty="0" err="1"/>
              <a:t>column_name</a:t>
            </a:r>
            <a:r>
              <a:rPr lang="en-US" sz="2800" i="1" dirty="0"/>
              <a:t>(s)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FROM </a:t>
            </a:r>
            <a:r>
              <a:rPr lang="en-US" sz="2800" i="1" dirty="0"/>
              <a:t>table1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INNER JOIN </a:t>
            </a:r>
            <a:r>
              <a:rPr lang="en-US" sz="2800" i="1" dirty="0"/>
              <a:t>table2</a:t>
            </a:r>
            <a:br>
              <a:rPr lang="en-US" sz="2800" i="1" dirty="0"/>
            </a:br>
            <a:r>
              <a:rPr lang="en-US" sz="2800" dirty="0"/>
              <a:t>ON </a:t>
            </a:r>
            <a:r>
              <a:rPr lang="en-US" sz="2800" i="1" dirty="0"/>
              <a:t>table1.column_name </a:t>
            </a:r>
            <a:r>
              <a:rPr lang="en-US" sz="2800" dirty="0"/>
              <a:t>=</a:t>
            </a:r>
            <a:r>
              <a:rPr lang="en-US" sz="2800" i="1" dirty="0"/>
              <a:t> table2.column_name</a:t>
            </a:r>
            <a:r>
              <a:rPr lang="en-US" sz="2800" dirty="0"/>
              <a:t>;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ใบแบบที่สอน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648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select * from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EX_Sale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A,EX_Sale_Detail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B</a:t>
            </a:r>
          </a:p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where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A.Receipt_No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=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B.Receipt_No</a:t>
            </a:r>
            <a:endParaRPr lang="th-TH" sz="4000" dirty="0" smtClean="0">
              <a:latin typeface="AngsanaUPC" pitchFamily="18" charset="-34"/>
              <a:cs typeface="AngsanaUPC" pitchFamily="18" charset="-34"/>
            </a:endParaRPr>
          </a:p>
          <a:p>
            <a:endParaRPr lang="th-TH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37160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เป็นการเชื่อมต่อ 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ตั้งแต่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2 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ขึ้นไปเพื่อค้นหาข้อมูล ที่เก็บไว้ต่าง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 ให้สามรถแสดงข้อมูลพร้อมกันซึ่ง หลักสำคัญในการ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คือ ชื่อ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Filed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หรือข้อมูลที่จะนำมาใช้ในการ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Join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กันต้องตรงกัน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ชื่อ 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Field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อาจต่างกัน แต่ข้อมูลและประเภทข้อมูลต้องสามารถเชื่อมหากันได้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 smtClean="0">
              <a:solidFill>
                <a:srgbClr val="142CA4"/>
              </a:solidFill>
              <a:latin typeface="AngsanaUPC" pitchFamily="18" charset="-34"/>
              <a:cs typeface="AngsanaUPC" pitchFamily="18" charset="-34"/>
            </a:endParaRPr>
          </a:p>
          <a:p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733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ทำไมเราต้อง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??????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LAB JOIN TABLE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0668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CREATE</a:t>
            </a:r>
            <a:r>
              <a:rPr lang="en-US" sz="1600" b="1" dirty="0" smtClean="0"/>
              <a:t> TABLE [</a:t>
            </a:r>
            <a:r>
              <a:rPr lang="en-US" sz="1600" b="1" dirty="0" err="1" smtClean="0"/>
              <a:t>dbo</a:t>
            </a:r>
            <a:r>
              <a:rPr lang="en-US" sz="1600" b="1" dirty="0" smtClean="0"/>
              <a:t>].[</a:t>
            </a:r>
            <a:r>
              <a:rPr lang="en-US" sz="1600" b="1" dirty="0" err="1" smtClean="0"/>
              <a:t>Sales_car</a:t>
            </a:r>
            <a:r>
              <a:rPr lang="en-US" sz="1600" b="1" dirty="0" smtClean="0"/>
              <a:t>](</a:t>
            </a:r>
          </a:p>
          <a:p>
            <a:r>
              <a:rPr lang="en-US" sz="1600" b="1" dirty="0" smtClean="0"/>
              <a:t>	[</a:t>
            </a:r>
            <a:r>
              <a:rPr lang="en-US" sz="1600" b="1" dirty="0" err="1" smtClean="0"/>
              <a:t>Sale_ID</a:t>
            </a:r>
            <a:r>
              <a:rPr lang="en-US" sz="1600" b="1" dirty="0" smtClean="0"/>
              <a:t>] [</a:t>
            </a:r>
            <a:r>
              <a:rPr lang="en-US" sz="1600" b="1" dirty="0" err="1" smtClean="0"/>
              <a:t>nvarchar</a:t>
            </a:r>
            <a:r>
              <a:rPr lang="en-US" sz="1600" b="1" dirty="0" smtClean="0"/>
              <a:t>](50) NOT NULL,</a:t>
            </a:r>
          </a:p>
          <a:p>
            <a:r>
              <a:rPr lang="en-US" sz="1600" b="1" dirty="0" smtClean="0"/>
              <a:t>	[</a:t>
            </a:r>
            <a:r>
              <a:rPr lang="en-US" sz="1600" b="1" dirty="0" err="1" smtClean="0"/>
              <a:t>Product_ID</a:t>
            </a:r>
            <a:r>
              <a:rPr lang="en-US" sz="1600" b="1" dirty="0" smtClean="0"/>
              <a:t>] [</a:t>
            </a:r>
            <a:r>
              <a:rPr lang="en-US" sz="1600" b="1" dirty="0" err="1" smtClean="0"/>
              <a:t>nvarchar</a:t>
            </a:r>
            <a:r>
              <a:rPr lang="en-US" sz="1600" b="1" dirty="0" smtClean="0"/>
              <a:t>](50) NULL,</a:t>
            </a:r>
          </a:p>
          <a:p>
            <a:r>
              <a:rPr lang="en-US" sz="1600" b="1" dirty="0" smtClean="0"/>
              <a:t>	[</a:t>
            </a:r>
            <a:r>
              <a:rPr lang="en-US" sz="1600" b="1" dirty="0" err="1" smtClean="0"/>
              <a:t>Color_ID</a:t>
            </a:r>
            <a:r>
              <a:rPr lang="en-US" sz="1600" b="1" dirty="0" smtClean="0"/>
              <a:t>] [</a:t>
            </a:r>
            <a:r>
              <a:rPr lang="en-US" sz="1600" b="1" dirty="0" err="1" smtClean="0"/>
              <a:t>nvarchar</a:t>
            </a:r>
            <a:r>
              <a:rPr lang="en-US" sz="1600" b="1" dirty="0" smtClean="0"/>
              <a:t>](50) NULL,</a:t>
            </a:r>
          </a:p>
          <a:p>
            <a:r>
              <a:rPr lang="en-US" sz="1600" b="1" dirty="0" smtClean="0"/>
              <a:t> CONSTRAINT [</a:t>
            </a:r>
            <a:r>
              <a:rPr lang="en-US" sz="1600" b="1" dirty="0" err="1" smtClean="0"/>
              <a:t>PK_Sales_car</a:t>
            </a:r>
            <a:r>
              <a:rPr lang="en-US" sz="1600" b="1" dirty="0" smtClean="0"/>
              <a:t>] PRIMARY KEY CLUSTERED </a:t>
            </a:r>
          </a:p>
          <a:p>
            <a:r>
              <a:rPr lang="th-TH" sz="1600" dirty="0" smtClean="0"/>
              <a:t>(</a:t>
            </a:r>
          </a:p>
          <a:p>
            <a:r>
              <a:rPr lang="en-US" sz="1600" b="1" dirty="0" smtClean="0"/>
              <a:t>	[</a:t>
            </a:r>
            <a:r>
              <a:rPr lang="en-US" sz="1600" b="1" dirty="0" err="1" smtClean="0"/>
              <a:t>Sale_ID</a:t>
            </a:r>
            <a:r>
              <a:rPr lang="en-US" sz="1600" b="1" dirty="0" smtClean="0"/>
              <a:t>] ASC</a:t>
            </a:r>
          </a:p>
          <a:p>
            <a:r>
              <a:rPr lang="en-US" sz="1600" dirty="0" smtClean="0"/>
              <a:t>)WITH (PAD_INDEX</a:t>
            </a:r>
            <a:r>
              <a:rPr lang="en-US" sz="1600" b="1" dirty="0" smtClean="0"/>
              <a:t>  = OFF, STATISTICS_NORECOMPUTE  = OFF, IGNORE_DUP_KEY = OFF, ALLOW_ROW_LOCKS  = ON, ALLOW_PAGE_LOCKS  = ON) ON [PRIMARY]</a:t>
            </a:r>
          </a:p>
          <a:p>
            <a:r>
              <a:rPr lang="en-US" sz="1600" dirty="0" smtClean="0"/>
              <a:t>)</a:t>
            </a:r>
            <a:r>
              <a:rPr lang="en-US" sz="1600" b="1" dirty="0" smtClean="0"/>
              <a:t> ON [PRIMARY]</a:t>
            </a:r>
          </a:p>
          <a:p>
            <a:endParaRPr lang="th-TH" sz="1600" dirty="0" smtClean="0"/>
          </a:p>
          <a:p>
            <a:r>
              <a:rPr lang="en-US" sz="1600" dirty="0" smtClean="0"/>
              <a:t>GO</a:t>
            </a:r>
          </a:p>
          <a:p>
            <a:r>
              <a:rPr lang="en-US" sz="1600" dirty="0" smtClean="0"/>
              <a:t>                       ========================================================</a:t>
            </a:r>
          </a:p>
          <a:p>
            <a:r>
              <a:rPr lang="en-US" sz="1600" dirty="0" smtClean="0"/>
              <a:t>delete</a:t>
            </a:r>
            <a:r>
              <a:rPr lang="en-US" sz="1600" b="1" dirty="0" smtClean="0"/>
              <a:t>  from </a:t>
            </a:r>
            <a:r>
              <a:rPr lang="en-US" sz="1600" b="1" dirty="0" err="1" smtClean="0"/>
              <a:t>sales_car</a:t>
            </a:r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dirty="0" smtClean="0"/>
              <a:t>insert</a:t>
            </a:r>
            <a:r>
              <a:rPr lang="en-US" sz="1600" b="1" dirty="0" smtClean="0"/>
              <a:t> into </a:t>
            </a:r>
            <a:r>
              <a:rPr lang="en-US" sz="1600" b="1" dirty="0" err="1" smtClean="0"/>
              <a:t>sales_car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Sale_ID,Product_Id,Color_Id</a:t>
            </a:r>
            <a:r>
              <a:rPr lang="en-US" sz="1600" b="1" dirty="0" smtClean="0"/>
              <a:t>)</a:t>
            </a:r>
          </a:p>
          <a:p>
            <a:r>
              <a:rPr lang="en-US" sz="1600" b="1" dirty="0" smtClean="0"/>
              <a:t> values('S001','PD001','CL001')</a:t>
            </a:r>
          </a:p>
          <a:p>
            <a:r>
              <a:rPr lang="th-TH" sz="1600" b="1" dirty="0" smtClean="0"/>
              <a:t> </a:t>
            </a:r>
          </a:p>
          <a:p>
            <a:r>
              <a:rPr lang="en-US" sz="1600" b="1" dirty="0" smtClean="0"/>
              <a:t> insert into </a:t>
            </a:r>
            <a:r>
              <a:rPr lang="en-US" sz="1600" b="1" dirty="0" err="1" smtClean="0"/>
              <a:t>sales_car</a:t>
            </a:r>
            <a:endParaRPr lang="en-US" sz="1600" b="1" dirty="0" smtClean="0"/>
          </a:p>
          <a:p>
            <a:r>
              <a:rPr lang="en-US" sz="1600" b="1" dirty="0" smtClean="0"/>
              <a:t> values('S002','PD002','CL002')</a:t>
            </a:r>
            <a:endParaRPr lang="th-TH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delete</a:t>
            </a:r>
            <a:r>
              <a:rPr lang="en-US" b="1" dirty="0" smtClean="0"/>
              <a:t>  from </a:t>
            </a:r>
            <a:r>
              <a:rPr lang="en-US" b="1" dirty="0" smtClean="0">
                <a:solidFill>
                  <a:srgbClr val="C00000"/>
                </a:solidFill>
              </a:rPr>
              <a:t>color</a:t>
            </a:r>
          </a:p>
          <a:p>
            <a:pPr>
              <a:buNone/>
            </a:pPr>
            <a:r>
              <a:rPr lang="en-US" dirty="0" smtClean="0"/>
              <a:t>insert</a:t>
            </a:r>
            <a:r>
              <a:rPr lang="en-US" b="1" dirty="0" smtClean="0"/>
              <a:t> into </a:t>
            </a:r>
            <a:r>
              <a:rPr lang="en-US" b="1" dirty="0" smtClean="0">
                <a:solidFill>
                  <a:srgbClr val="C00000"/>
                </a:solidFill>
              </a:rPr>
              <a:t>color</a:t>
            </a:r>
            <a:r>
              <a:rPr lang="en-US" b="1" dirty="0" smtClean="0"/>
              <a:t>(</a:t>
            </a:r>
            <a:r>
              <a:rPr lang="en-US" b="1" i="1" dirty="0" err="1" smtClean="0">
                <a:solidFill>
                  <a:srgbClr val="2A0DFF"/>
                </a:solidFill>
              </a:rPr>
              <a:t>Color_id,Color_desc</a:t>
            </a:r>
            <a:r>
              <a:rPr lang="en-US" b="1" dirty="0" smtClean="0"/>
              <a:t>) values('CL001','Red')</a:t>
            </a:r>
          </a:p>
          <a:p>
            <a:pPr>
              <a:buNone/>
            </a:pPr>
            <a:r>
              <a:rPr lang="en-US" dirty="0" smtClean="0"/>
              <a:t>insert</a:t>
            </a:r>
            <a:r>
              <a:rPr lang="en-US" b="1" dirty="0" smtClean="0"/>
              <a:t> into </a:t>
            </a:r>
            <a:r>
              <a:rPr lang="en-US" b="1" dirty="0" smtClean="0">
                <a:solidFill>
                  <a:srgbClr val="C00000"/>
                </a:solidFill>
              </a:rPr>
              <a:t>color</a:t>
            </a:r>
            <a:r>
              <a:rPr lang="en-US" b="1" dirty="0" smtClean="0"/>
              <a:t> values('CL002','Green')</a:t>
            </a:r>
          </a:p>
          <a:p>
            <a:pPr>
              <a:buNone/>
            </a:pPr>
            <a:r>
              <a:rPr lang="en-US" dirty="0" smtClean="0"/>
              <a:t>insert</a:t>
            </a:r>
            <a:r>
              <a:rPr lang="en-US" b="1" dirty="0" smtClean="0"/>
              <a:t> into </a:t>
            </a:r>
            <a:r>
              <a:rPr lang="en-US" b="1" dirty="0" smtClean="0">
                <a:solidFill>
                  <a:srgbClr val="C00000"/>
                </a:solidFill>
              </a:rPr>
              <a:t>color</a:t>
            </a:r>
            <a:r>
              <a:rPr lang="en-US" b="1" dirty="0" smtClean="0"/>
              <a:t> values('CL003','Blue')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ไม่มี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select</a:t>
            </a:r>
            <a:r>
              <a:rPr lang="en-US" b="1" dirty="0" smtClean="0"/>
              <a:t> * from </a:t>
            </a:r>
            <a:r>
              <a:rPr lang="en-US" b="1" dirty="0" err="1" smtClean="0"/>
              <a:t>sales_car</a:t>
            </a:r>
            <a:endParaRPr lang="en-US" b="1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1295400"/>
          <a:ext cx="3886200" cy="2895600"/>
        </p:xfrm>
        <a:graphic>
          <a:graphicData uri="http://schemas.openxmlformats.org/drawingml/2006/table">
            <a:tbl>
              <a:tblPr/>
              <a:tblGrid>
                <a:gridCol w="685800"/>
                <a:gridCol w="863600"/>
                <a:gridCol w="685800"/>
                <a:gridCol w="685800"/>
                <a:gridCol w="9652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86000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</a:t>
            </a:r>
            <a:r>
              <a:rPr lang="en-US" b="1" dirty="0" smtClean="0"/>
              <a:t> * from color</a:t>
            </a:r>
          </a:p>
          <a:p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304800" y="3352800"/>
            <a:ext cx="43660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select</a:t>
            </a:r>
            <a:r>
              <a:rPr lang="en-US" b="1" dirty="0" smtClean="0"/>
              <a:t> * from </a:t>
            </a:r>
            <a:r>
              <a:rPr lang="en-US" b="1" dirty="0" err="1" smtClean="0"/>
              <a:t>sales_car,color</a:t>
            </a:r>
            <a:endParaRPr lang="th-TH" dirty="0" smtClean="0"/>
          </a:p>
        </p:txBody>
      </p:sp>
      <p:sp>
        <p:nvSpPr>
          <p:cNvPr id="11" name="Oval Callout 10"/>
          <p:cNvSpPr/>
          <p:nvPr/>
        </p:nvSpPr>
        <p:spPr>
          <a:xfrm>
            <a:off x="838200" y="4343400"/>
            <a:ext cx="3276600" cy="1066800"/>
          </a:xfrm>
          <a:prstGeom prst="wedgeEllipseCallout">
            <a:avLst>
              <a:gd name="adj1" fmla="val 67689"/>
              <a:gd name="adj2" fmla="val -7827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</a:rPr>
              <a:t>ข้อมูลเอามาเชื่อมกันทุกตัว</a:t>
            </a:r>
            <a:r>
              <a:rPr lang="en-US" sz="1800" dirty="0" smtClean="0">
                <a:solidFill>
                  <a:srgbClr val="1600B8"/>
                </a:solidFill>
              </a:rPr>
              <a:t>=2*3=6 ***</a:t>
            </a:r>
            <a:endParaRPr lang="th-TH" sz="1800" dirty="0" smtClean="0">
              <a:solidFill>
                <a:srgbClr val="1600B8"/>
              </a:solidFill>
            </a:endParaRPr>
          </a:p>
          <a:p>
            <a:pPr algn="ctr"/>
            <a:r>
              <a:rPr lang="th-TH" sz="1800" dirty="0" smtClean="0">
                <a:solidFill>
                  <a:srgbClr val="1600B8"/>
                </a:solidFill>
              </a:rPr>
              <a:t>ข้อมูลจะถูกจับคู่กันแบบนี้</a:t>
            </a:r>
            <a:endParaRPr lang="th-TH" sz="1800" dirty="0">
              <a:solidFill>
                <a:srgbClr val="1600B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 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</a:t>
            </a:r>
            <a:r>
              <a:rPr lang="en-US" sz="2400" b="1" dirty="0" err="1" smtClean="0"/>
              <a:t>sales_car</a:t>
            </a:r>
            <a:endParaRPr lang="en-US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color</a:t>
            </a:r>
          </a:p>
          <a:p>
            <a:endParaRPr lang="th-TH" sz="2400" dirty="0"/>
          </a:p>
        </p:txBody>
      </p:sp>
      <p:sp>
        <p:nvSpPr>
          <p:cNvPr id="10" name="Oval Callout 9"/>
          <p:cNvSpPr/>
          <p:nvPr/>
        </p:nvSpPr>
        <p:spPr>
          <a:xfrm>
            <a:off x="838200" y="4343400"/>
            <a:ext cx="3276600" cy="1066800"/>
          </a:xfrm>
          <a:prstGeom prst="wedgeEllipseCallout">
            <a:avLst>
              <a:gd name="adj1" fmla="val 69143"/>
              <a:gd name="adj2" fmla="val -11309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ข้อมูลเอามาเชื่อมกันทุกแบบที่เหมาะสม เลือกเอาเฉพาะที่เชื่อมกันโดยมี </a:t>
            </a:r>
            <a:r>
              <a:rPr lang="en-US" sz="1800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Color_id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ตรงกัน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3124200"/>
            <a:ext cx="441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select</a:t>
            </a:r>
            <a:r>
              <a:rPr lang="en-US" sz="1800" b="1" dirty="0" smtClean="0"/>
              <a:t> * from </a:t>
            </a:r>
            <a:r>
              <a:rPr lang="en-US" sz="1800" b="1" dirty="0" err="1" smtClean="0"/>
              <a:t>Sales_car,Color</a:t>
            </a:r>
            <a:endParaRPr lang="en-US" sz="1800" b="1" dirty="0" smtClean="0"/>
          </a:p>
          <a:p>
            <a:r>
              <a:rPr lang="en-US" sz="1800" dirty="0" smtClean="0"/>
              <a:t>where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Sales_car.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Color.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endParaRPr lang="th-TH" sz="1800" b="1" i="1" dirty="0">
              <a:solidFill>
                <a:srgbClr val="1600B8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800600" y="1524000"/>
          <a:ext cx="4076699" cy="2171700"/>
        </p:xfrm>
        <a:graphic>
          <a:graphicData uri="http://schemas.openxmlformats.org/drawingml/2006/table">
            <a:tbl>
              <a:tblPr/>
              <a:tblGrid>
                <a:gridCol w="685266"/>
                <a:gridCol w="1002519"/>
                <a:gridCol w="685266"/>
                <a:gridCol w="685266"/>
                <a:gridCol w="1018382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3" name="Oval Callout 12"/>
          <p:cNvSpPr/>
          <p:nvPr/>
        </p:nvSpPr>
        <p:spPr>
          <a:xfrm>
            <a:off x="7620000" y="609600"/>
            <a:ext cx="1066800" cy="762000"/>
          </a:xfrm>
          <a:prstGeom prst="wedgeEllipseCallout">
            <a:avLst>
              <a:gd name="adj1" fmla="val -81547"/>
              <a:gd name="adj2" fmla="val 103750"/>
            </a:avLst>
          </a:prstGeom>
          <a:solidFill>
            <a:srgbClr val="EAD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มีการขาย 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รายการ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704</Words>
  <Application>Microsoft Office PowerPoint</Application>
  <PresentationFormat>On-screen Show (4:3)</PresentationFormat>
  <Paragraphs>291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SQL Command  ฉบับสมบูรณ์ 02</vt:lpstr>
      <vt:lpstr>Different Types of SQL JOINs</vt:lpstr>
      <vt:lpstr>Different Types of SQL JOINs</vt:lpstr>
      <vt:lpstr>(INNER) JOIN</vt:lpstr>
      <vt:lpstr>การ Join Table ใบแบบที่สอน</vt:lpstr>
      <vt:lpstr>LAB JOIN TABLE</vt:lpstr>
      <vt:lpstr>Color</vt:lpstr>
      <vt:lpstr>การ  Join Table ไม่มี Where </vt:lpstr>
      <vt:lpstr>การ  Join Table มี Where  </vt:lpstr>
      <vt:lpstr>การ  Join Table มี Where, And </vt:lpstr>
      <vt:lpstr>การ  Join Table มี Where, And (Alias Table name)</vt:lpstr>
      <vt:lpstr>JOIN การเขียน 2 แบบ</vt:lpstr>
      <vt:lpstr>GROUP BY</vt:lpstr>
      <vt:lpstr>GROUP BY</vt:lpstr>
      <vt:lpstr>INSERT INTO Select</vt:lpstr>
      <vt:lpstr>Insert into…Select…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Thip</cp:lastModifiedBy>
  <cp:revision>11</cp:revision>
  <dcterms:created xsi:type="dcterms:W3CDTF">2020-01-08T15:26:57Z</dcterms:created>
  <dcterms:modified xsi:type="dcterms:W3CDTF">2020-01-08T17:51:46Z</dcterms:modified>
</cp:coreProperties>
</file>