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70" r:id="rId5"/>
    <p:sldId id="257" r:id="rId6"/>
    <p:sldId id="258" r:id="rId7"/>
    <p:sldId id="269" r:id="rId8"/>
    <p:sldId id="267" r:id="rId9"/>
    <p:sldId id="259" r:id="rId10"/>
    <p:sldId id="260" r:id="rId11"/>
    <p:sldId id="268" r:id="rId12"/>
    <p:sldId id="261" r:id="rId13"/>
    <p:sldId id="271" r:id="rId14"/>
    <p:sldId id="272" r:id="rId15"/>
    <p:sldId id="266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B2DE94"/>
    <a:srgbClr val="F6F07E"/>
    <a:srgbClr val="E9E78B"/>
    <a:srgbClr val="000099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68B6F-8F00-4007-B902-40957B187BEE}" type="datetimeFigureOut">
              <a:rPr lang="th-TH" smtClean="0"/>
              <a:pPr/>
              <a:t>26/01/63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22AFB-C2D5-4D33-BD43-EAB6C3C099E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gram.com/blog/do-this-not-that-pie-charts/" TargetMode="External"/><Relationship Id="rId2" Type="http://schemas.openxmlformats.org/officeDocument/2006/relationships/hyperlink" Target="https://eagereyes.org/pie-char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houghtco.com/presenting-data-in-graphic-form-302670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B2DE94"/>
          </a:solidFill>
        </p:spPr>
        <p:txBody>
          <a:bodyPr/>
          <a:lstStyle/>
          <a:p>
            <a:r>
              <a:rPr lang="th-TH" dirty="0" smtClean="0"/>
              <a:t>การเลือกใช้กราฟลักษณะต่างๆ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4495800" y="4343400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มหาวิททยาลัยพะเยา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8486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9600" y="6172200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https://carabaoblog.s3.amazonaws.com/tmp/2016-07-08/1467957478319-ECommerce%20Sales.png</a:t>
            </a:r>
            <a:endParaRPr lang="th-TH" sz="1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066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กราฟแสดงรายได้จากการขายอุปกรณ์แยกตามประเภทลูกค้าประจำปี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2018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หน่วย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: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บาท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81724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624840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https://www.mintpressnews.com/global-study-world-ready-aging-population/169900/</a:t>
            </a:r>
            <a:endParaRPr lang="th-TH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067583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5943600"/>
            <a:ext cx="7467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https://blog.firstcircle.ph/philippine-e-commerce-to-reach-200bn-by-2020</a:t>
            </a:r>
            <a:endParaRPr lang="th-TH" sz="1200" dirty="0">
              <a:solidFill>
                <a:srgbClr val="0070C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การแสดงข้อมูลในแผนที่</a:t>
            </a:r>
          </a:p>
          <a:p>
            <a:pPr>
              <a:buNone/>
            </a:pPr>
            <a:endParaRPr lang="th-TH" dirty="0" smtClean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1" y="2209800"/>
            <a:ext cx="6324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Map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แผนที่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ตัวอย่าง การนำเสนอข้อมูลการขายในพื้นที่ต่างๆ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1371600" y="6019800"/>
            <a:ext cx="6324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https://blog.devolutions.net/2016/01/devolutions-user-world-map</a:t>
            </a:r>
            <a:endParaRPr lang="th-TH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2296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Map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แผนที่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https://eagereyes.org/pie-charts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https://infogram.com/blog/do-this-not-that-pie-charts/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https://www.thoughtco.com/presenting-data-in-graphic-form-3026708</a:t>
            </a:r>
            <a:endParaRPr lang="en-US" sz="2400" dirty="0" smtClean="0"/>
          </a:p>
          <a:p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95800"/>
          </a:xfrm>
        </p:spPr>
        <p:txBody>
          <a:bodyPr>
            <a:noAutofit/>
          </a:bodyPr>
          <a:lstStyle/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แผนภูมิวงกลม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(Pie Chart)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เหมาะสำหรับการเปรียบเทียบสัดส่วนทั้งหมด เช่น จำนวนสัดส่วนของยอดขายจาก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5 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สาขาของร้าน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ไม่เหมาะสำหรับการแสดงข้อมูลที่เปลี่ยนแปลงตามกาลเวลา เช่น ไม่เหมาะกับแสดงยอดขายของหลายๆ ปี โดยมีจำนวนปีย้อนหลังหลายปี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ข้อมูลกลุ่มที่เหมาะสม ไม่ควรมีมากเกินไปจนทำให้สับสน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(5-6 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กลุ่ม ถือว่าเหมาะสม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 dirty="0" smtClean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หากเป็นการเปรียบเทียบ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% 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ภาพรวมต้องเท่ากับ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100% (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หากเป็นจำนวนเงิน ผู้แสดงข้อมูลควรคำนวณยอดเงิน ออกมาเป็นอัตราส่วน หรือ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% 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ก่อนนำเสนอ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 dirty="0" smtClean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Clr>
                <a:srgbClr val="C00000"/>
              </a:buClr>
              <a:buSzPct val="108000"/>
              <a:buNone/>
            </a:pPr>
            <a:endParaRPr lang="th-TH" dirty="0" smtClean="0"/>
          </a:p>
          <a:p>
            <a:pPr lvl="1">
              <a:buClr>
                <a:srgbClr val="C00000"/>
              </a:buClr>
              <a:buSzPct val="108000"/>
              <a:buBlip>
                <a:blip r:embed="rId2"/>
              </a:buBlip>
            </a:pPr>
            <a:endParaRPr lang="th-TH" sz="3200" dirty="0"/>
          </a:p>
        </p:txBody>
      </p:sp>
      <p:sp>
        <p:nvSpPr>
          <p:cNvPr id="5" name="Rectangle 4"/>
          <p:cNvSpPr/>
          <p:nvPr/>
        </p:nvSpPr>
        <p:spPr>
          <a:xfrm>
            <a:off x="533400" y="62484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0000CC"/>
                </a:solidFill>
              </a:rPr>
              <a:t>https://infogram.com/blog/do-this-not-that-pie-charts/</a:t>
            </a:r>
            <a:endParaRPr lang="th-TH" sz="1800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Pie Chart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ea typeface="+mj-ea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แผนภูมิวงกลม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79438"/>
          </a:xfrm>
          <a:solidFill>
            <a:srgbClr val="F6F07E"/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การเปรียบเทียบความเหมาะสม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1828801"/>
            <a:ext cx="3810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648200"/>
            <a:ext cx="5619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828800"/>
            <a:ext cx="3712789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4648200"/>
            <a:ext cx="5619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8600" y="54864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มีข้อมูลมากเกินไป สีที่ทับซ้อนกัน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54102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จำนวนกลุ่มเหมาะสม ข้อมูลรวมแสดง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100%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Pie Chart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ea typeface="+mj-ea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แผนภูมิวงกลม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905000"/>
            <a:ext cx="5857875" cy="352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Pie Chart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ea typeface="+mj-ea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แผนภูมิวงกลม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6096000"/>
            <a:ext cx="6705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https://en.wikipedia.org/wiki/File:HawaiiPopByRace2005.png</a:t>
            </a:r>
            <a:endParaRPr lang="th-TH" sz="1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  <a:solidFill>
            <a:srgbClr val="F6F07E"/>
          </a:solidFill>
        </p:spPr>
        <p:txBody>
          <a:bodyPr>
            <a:normAutofit/>
          </a:bodyPr>
          <a:lstStyle/>
          <a:p>
            <a:r>
              <a:rPr lang="th-TH" dirty="0" smtClean="0"/>
              <a:t>ตัวอย่างที่เหมาะสมการใช้รายงานประชากร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267200"/>
          </a:xfrm>
        </p:spPr>
        <p:txBody>
          <a:bodyPr>
            <a:normAutofit fontScale="92500"/>
          </a:bodyPr>
          <a:lstStyle/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กราฟเส้นใช้สำหรับติดตามการเปลี่ยนแปลง  หรือแสดงข้อมูลที่มีการเปลี่ยนแปลงตามเวลา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ต้องการแสดงข้อมูลเพื่อให้เห็นแนวโน้ม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เมื่อมีการเปลี่ยนแปลงเล็กน้อย กราฟเส้นจะดีกว่าการใช้กราฟแท่ง และกราฟเส้นจะเห็นความต่อเนื่อง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กราฟเส้นยังสามารถใช้เพื่อเปรียบเทียบการเปลี่ยนแปลงในช่วงเวลาเดียวกันสำหรับกลุ่ม มากกว่าหนึ่งกลุ่ม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30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เหมาะสมกับข้อมูลที่มีความต่อเนื่อง เช่น  การเปลี่ยนแปลงของค่าใดๆ ตามปี ต่างๆ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914400" y="6172200"/>
            <a:ext cx="723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https://nces.ed.gov/nceskids/help/user_guide/graph/whentouse.asp</a:t>
            </a:r>
            <a:endParaRPr lang="th-TH" sz="1400" dirty="0">
              <a:solidFill>
                <a:srgbClr val="0070C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Line graph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กราฟเส้น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4000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713422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371600" y="5791200"/>
            <a:ext cx="6553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https://www.unescap.org/ageing-asia/countries</a:t>
            </a:r>
            <a:endParaRPr lang="th-TH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Line graph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กราฟเส้น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4000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Line graph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กราฟเส้น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4000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79438"/>
          </a:xfrm>
          <a:solidFill>
            <a:srgbClr val="F6F07E"/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ตัวอย่างการแสดงที่ไม่เหมาะสม</a:t>
            </a:r>
            <a:endParaRPr lang="th-TH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410200"/>
            <a:ext cx="96968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295400" y="54864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ข้อมูลไม่มีความต่อเนื่อง </a:t>
            </a:r>
            <a:r>
              <a:rPr lang="th-TH" dirty="0" smtClean="0"/>
              <a:t>และไม่มีการแสดง</a:t>
            </a:r>
            <a:r>
              <a:rPr lang="th-TH" dirty="0" smtClean="0"/>
              <a:t>แนวโน้ม แต่เป็นข้อมูลที่มีการแยกประเภทของอุปกรณ์ ดังนั้นไม่เหมาะที่จะใช้กราฟเส้นนำเสนอข้อมูล</a:t>
            </a:r>
            <a:endParaRPr lang="th-TH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599" y="1828800"/>
            <a:ext cx="640661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28600" y="12954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กราฟแสดงรายได้จากการขายอุปกรณ์แยกตามประเภทลูกค้าประจำปี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2018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หน่วย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: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บาท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กราฟแท่ง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: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ใช้สำหรับเปรียบเทียบสิ่งต่าง ๆ ระหว่างกลุ่มต่าง ๆ 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Font typeface="Wingdings" pitchFamily="2" charset="2"/>
              <a:buChar char="n"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กราฟแท่ง </a:t>
            </a:r>
            <a:r>
              <a:rPr lang="en-US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:</a:t>
            </a: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ใช้สำหรับแสดงการติดตามการเปลี่ยนแปลงที่เกิดขึ้นตลอดเวลา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  <a:buClr>
                <a:srgbClr val="990033"/>
              </a:buClr>
              <a:buSzPct val="75000"/>
              <a:buNone/>
            </a:pPr>
            <a:r>
              <a:rPr lang="th-TH" sz="28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    ปกติเราสามารถแสดงการเปลี่ยนแปลงตามเวลาโดยใช้ กราฟเส้น อย่างไรก็ตามเราสามารถนำเสนอข้อมูลลักษณะดังกล่าวโดยใช้กราฟแท่งได้เช่นเดียวกัน เมื่อข้อมูลนั้นมีการเปลี่ยนแปลงมากขึ้น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2088" y="1585913"/>
            <a:ext cx="621982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6324600"/>
            <a:ext cx="8077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https://www.demoup.com/blog/six-new-ecommerce-trends-shaping-the-future-online-retail/</a:t>
            </a:r>
            <a:endParaRPr lang="th-TH" sz="1600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39762"/>
          </a:xfrm>
          <a:prstGeom prst="rect">
            <a:avLst/>
          </a:prstGeom>
          <a:solidFill>
            <a:srgbClr val="B2DE9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Bar graph</a:t>
            </a:r>
            <a:r>
              <a:rPr lang="th-TH" sz="44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กราฟแท่ง</a:t>
            </a:r>
            <a:r>
              <a:rPr lang="en-US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40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484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การเลือกใช้กราฟลักษณะต่างๆ</vt:lpstr>
      <vt:lpstr>Slide 2</vt:lpstr>
      <vt:lpstr>การเปรียบเทียบความเหมาะสม</vt:lpstr>
      <vt:lpstr>ตัวอย่างที่เหมาะสมการใช้รายงานประชากร</vt:lpstr>
      <vt:lpstr>Slide 5</vt:lpstr>
      <vt:lpstr>Slide 6</vt:lpstr>
      <vt:lpstr>ตัวอย่างการแสดงที่ไม่เหมาะสม</vt:lpstr>
      <vt:lpstr>Slide 8</vt:lpstr>
      <vt:lpstr>Slide 9</vt:lpstr>
      <vt:lpstr>Slide 10</vt:lpstr>
      <vt:lpstr>Slide 11</vt:lpstr>
      <vt:lpstr>Slide 12</vt:lpstr>
      <vt:lpstr>Slide 13</vt:lpstr>
      <vt:lpstr>Slide 14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13</cp:revision>
  <dcterms:created xsi:type="dcterms:W3CDTF">2019-10-17T06:47:16Z</dcterms:created>
  <dcterms:modified xsi:type="dcterms:W3CDTF">2020-01-26T08:54:36Z</dcterms:modified>
</cp:coreProperties>
</file>