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6" r:id="rId18"/>
    <p:sldId id="269" r:id="rId19"/>
    <p:sldId id="277" r:id="rId20"/>
    <p:sldId id="274" r:id="rId21"/>
    <p:sldId id="275" r:id="rId22"/>
    <p:sldId id="278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634" y="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853-0D26-432F-9C23-87AFF4CF8935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C302-14BB-4611-BC32-5C6A2DD85EE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82853-0D26-432F-9C23-87AFF4CF8935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1C302-14BB-4611-BC32-5C6A2DD85EEE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0678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solidFill>
                  <a:srgbClr val="0070C0"/>
                </a:solidFill>
              </a:rPr>
              <a:t>การสร้างและแสดงรายงานโดย </a:t>
            </a:r>
            <a:r>
              <a:rPr lang="en-US" dirty="0" err="1" smtClean="0">
                <a:solidFill>
                  <a:srgbClr val="0070C0"/>
                </a:solidFill>
              </a:rPr>
              <a:t>PowerBI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52400" y="4572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h-TH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					สอนโดยสุรินทร์ ศักดิ์ภูวดล</a:t>
            </a:r>
          </a:p>
          <a:p>
            <a:pPr algn="r"/>
            <a:r>
              <a:rPr lang="th-TH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คณ</a:t>
            </a:r>
            <a:r>
              <a:rPr lang="th-TH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ะ</a:t>
            </a:r>
            <a:r>
              <a:rPr 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ICT </a:t>
            </a:r>
            <a:r>
              <a:rPr lang="th-TH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มหาวิทยาลัยพะเยา</a:t>
            </a:r>
            <a:endParaRPr lang="en-US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การสร้างรายงาน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สรุปยอดขาย 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(Summary Report) </a:t>
            </a:r>
            <a:r>
              <a:rPr lang="th-TH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โดย</a:t>
            </a:r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PowerBI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57" y="1828800"/>
            <a:ext cx="7498443" cy="4343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1295400"/>
            <a:ext cx="4038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การใส่ข้อมูล โดยใช้ </a:t>
            </a:r>
            <a:r>
              <a:rPr lang="en-US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Fields</a:t>
            </a:r>
            <a:endParaRPr lang="en-US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248400" y="1447800"/>
            <a:ext cx="8382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8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876"/>
            <a:ext cx="8229600" cy="639762"/>
          </a:xfrm>
        </p:spPr>
        <p:txBody>
          <a:bodyPr>
            <a:noAutofit/>
          </a:bodyPr>
          <a:lstStyle/>
          <a:p>
            <a:r>
              <a:rPr lang="th-TH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การแต่งหัวข้อให้สวยงาม</a:t>
            </a:r>
            <a:r>
              <a:rPr lang="en-US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โดยใช้ </a:t>
            </a:r>
            <a:r>
              <a:rPr lang="en-US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Format</a:t>
            </a:r>
            <a:endParaRPr lang="en-US" sz="2800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7638"/>
            <a:ext cx="8077200" cy="515937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867400" y="1143000"/>
            <a:ext cx="1600200" cy="190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05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 up, Drill Down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05000"/>
            <a:ext cx="8181975" cy="2743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85800" y="990600"/>
            <a:ext cx="21336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1656" y="4953000"/>
            <a:ext cx="776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Drill Down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คือ เจาะข้อมูลลึกลงไปเพื่อดูรายละเอียด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1656" y="5638800"/>
            <a:ext cx="776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Drill Up (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บางตำราใช้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Roll Up)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คือ รวบ สรุป ข้อมูลขึ้นมา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เช่น เพื่อหาผลรวม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2722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การใช้</a:t>
            </a:r>
            <a:r>
              <a:rPr lang="th-TH" dirty="0" smtClean="0"/>
              <a:t>คำสั่ง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907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>
                <a:solidFill>
                  <a:srgbClr val="C00000"/>
                </a:solidFill>
              </a:rPr>
              <a:t>cust_id</a:t>
            </a:r>
            <a:r>
              <a:rPr lang="en-US" dirty="0"/>
              <a:t>, SUM(</a:t>
            </a:r>
            <a:r>
              <a:rPr lang="en-US" dirty="0" err="1"/>
              <a:t>grandTotal_Amt</a:t>
            </a:r>
            <a:r>
              <a:rPr lang="en-US" dirty="0"/>
              <a:t>) as Total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sales_report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by </a:t>
            </a:r>
            <a:r>
              <a:rPr lang="en-US" dirty="0" err="1" smtClean="0">
                <a:solidFill>
                  <a:srgbClr val="C00000"/>
                </a:solidFill>
              </a:rPr>
              <a:t>cust_id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h-TH" b="1" dirty="0" smtClean="0">
                <a:solidFill>
                  <a:srgbClr val="0070C0"/>
                </a:solidFill>
              </a:rPr>
              <a:t>เป็นการ รวมยอดขาย ตาม</a:t>
            </a:r>
            <a:r>
              <a:rPr lang="th-TH" b="1" dirty="0" smtClean="0">
                <a:solidFill>
                  <a:srgbClr val="C00000"/>
                </a:solidFill>
              </a:rPr>
              <a:t>รหัสลูกค้า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36257" y="2667000"/>
            <a:ext cx="1135743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19" y="3505200"/>
            <a:ext cx="7531781" cy="3084288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6096000" y="4038600"/>
            <a:ext cx="2895600" cy="1371600"/>
          </a:xfrm>
          <a:prstGeom prst="wedgeEllipseCallout">
            <a:avLst>
              <a:gd name="adj1" fmla="val -185668"/>
              <a:gd name="adj2" fmla="val 6144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C001 JANNY,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057" y="1143000"/>
            <a:ext cx="8229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Select </a:t>
            </a:r>
            <a:r>
              <a:rPr lang="en-US" sz="2400" dirty="0" err="1"/>
              <a:t>Shop_No</a:t>
            </a:r>
            <a:r>
              <a:rPr lang="en-US" sz="2400" dirty="0"/>
              <a:t>, SUM(</a:t>
            </a:r>
            <a:r>
              <a:rPr lang="en-US" sz="2400" dirty="0" err="1"/>
              <a:t>grandTotal_Amt</a:t>
            </a:r>
            <a:r>
              <a:rPr lang="en-US" sz="2400" dirty="0"/>
              <a:t>) as Total</a:t>
            </a:r>
          </a:p>
          <a:p>
            <a:pPr marL="0" indent="0">
              <a:buNone/>
            </a:pPr>
            <a:r>
              <a:rPr lang="en-US" sz="2400" dirty="0"/>
              <a:t>from </a:t>
            </a:r>
            <a:r>
              <a:rPr lang="en-US" sz="2400" dirty="0" err="1"/>
              <a:t>sales_report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group by </a:t>
            </a:r>
            <a:r>
              <a:rPr lang="en-US" sz="2400" dirty="0" err="1"/>
              <a:t>Shop_No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57" y="2971800"/>
            <a:ext cx="6696075" cy="33147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9057" y="122238"/>
            <a:ext cx="8229600" cy="792162"/>
          </a:xfrm>
        </p:spPr>
        <p:txBody>
          <a:bodyPr>
            <a:normAutofit/>
          </a:bodyPr>
          <a:lstStyle/>
          <a:p>
            <a:r>
              <a:rPr lang="th-TH" dirty="0" smtClean="0"/>
              <a:t>การใช้คำสั่ง</a:t>
            </a:r>
            <a:r>
              <a:rPr lang="en-US" dirty="0" smtClean="0"/>
              <a:t> sum,</a:t>
            </a:r>
            <a:r>
              <a:rPr lang="th-TH" dirty="0" smtClean="0"/>
              <a:t> </a:t>
            </a:r>
            <a:r>
              <a:rPr lang="en-US" dirty="0" smtClean="0"/>
              <a:t>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76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Select </a:t>
            </a:r>
            <a:r>
              <a:rPr lang="en-US" sz="1800" dirty="0" err="1">
                <a:solidFill>
                  <a:srgbClr val="C00000"/>
                </a:solidFill>
              </a:rPr>
              <a:t>A.Shop_No</a:t>
            </a:r>
            <a:r>
              <a:rPr lang="en-US" sz="1800" dirty="0" err="1"/>
              <a:t>,</a:t>
            </a:r>
            <a:r>
              <a:rPr lang="en-US" sz="1800" dirty="0" err="1">
                <a:solidFill>
                  <a:srgbClr val="7030A0"/>
                </a:solidFill>
              </a:rPr>
              <a:t>B.Shop_name</a:t>
            </a:r>
            <a:r>
              <a:rPr lang="en-US" sz="1800" dirty="0"/>
              <a:t>, SUM(</a:t>
            </a:r>
            <a:r>
              <a:rPr lang="en-US" sz="1800" dirty="0" err="1"/>
              <a:t>grandTotal_Amt</a:t>
            </a:r>
            <a:r>
              <a:rPr lang="en-US" sz="1800" dirty="0"/>
              <a:t>) as Total</a:t>
            </a:r>
          </a:p>
          <a:p>
            <a:pPr marL="0" indent="0">
              <a:buNone/>
            </a:pPr>
            <a:r>
              <a:rPr lang="en-US" sz="1800" dirty="0"/>
              <a:t>from </a:t>
            </a:r>
            <a:r>
              <a:rPr lang="en-US" sz="1800" dirty="0" err="1"/>
              <a:t>sales_report</a:t>
            </a:r>
            <a:r>
              <a:rPr lang="en-US" sz="1800" dirty="0"/>
              <a:t> as </a:t>
            </a:r>
            <a:r>
              <a:rPr lang="en-US" sz="1800" dirty="0" err="1"/>
              <a:t>A,Shop</a:t>
            </a:r>
            <a:r>
              <a:rPr lang="en-US" sz="1800" dirty="0"/>
              <a:t> as B</a:t>
            </a:r>
          </a:p>
          <a:p>
            <a:pPr marL="0" indent="0">
              <a:buNone/>
            </a:pPr>
            <a:r>
              <a:rPr lang="en-US" sz="1800" dirty="0"/>
              <a:t>where </a:t>
            </a:r>
            <a:r>
              <a:rPr lang="en-US" sz="1800" dirty="0" err="1"/>
              <a:t>A.Shop_No</a:t>
            </a:r>
            <a:r>
              <a:rPr lang="en-US" sz="1800" dirty="0"/>
              <a:t>=</a:t>
            </a:r>
            <a:r>
              <a:rPr lang="en-US" sz="1800" dirty="0" err="1"/>
              <a:t>B.Shop_No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group by </a:t>
            </a:r>
            <a:r>
              <a:rPr lang="en-US" sz="1800" dirty="0" err="1">
                <a:solidFill>
                  <a:srgbClr val="C00000"/>
                </a:solidFill>
              </a:rPr>
              <a:t>A.Shop_No</a:t>
            </a:r>
            <a:r>
              <a:rPr lang="en-US" sz="1800" dirty="0"/>
              <a:t>, </a:t>
            </a:r>
            <a:r>
              <a:rPr lang="en-US" sz="1800" dirty="0" err="1" smtClean="0">
                <a:solidFill>
                  <a:srgbClr val="7030A0"/>
                </a:solidFill>
              </a:rPr>
              <a:t>B.Shop_name</a:t>
            </a:r>
            <a:endParaRPr lang="en-US" sz="18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667000"/>
            <a:ext cx="8743950" cy="37242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th-TH" dirty="0" smtClean="0"/>
              <a:t>การใช้คำสั่ง</a:t>
            </a:r>
            <a:r>
              <a:rPr lang="en-US" dirty="0" smtClean="0"/>
              <a:t> sum,</a:t>
            </a:r>
            <a:r>
              <a:rPr lang="th-TH" dirty="0" smtClean="0"/>
              <a:t>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7391400" y="762000"/>
            <a:ext cx="1524000" cy="1143000"/>
          </a:xfrm>
          <a:prstGeom prst="wedgeEllipseCallout">
            <a:avLst>
              <a:gd name="adj1" fmla="val -225641"/>
              <a:gd name="adj2" fmla="val 8096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solidFill>
                  <a:srgbClr val="0070C0"/>
                </a:solidFill>
              </a:rPr>
              <a:t>ระวัง</a:t>
            </a:r>
            <a:r>
              <a:rPr lang="en-US" sz="1800" b="1" dirty="0" smtClean="0">
                <a:solidFill>
                  <a:srgbClr val="0070C0"/>
                </a:solidFill>
              </a:rPr>
              <a:t>: </a:t>
            </a:r>
            <a:r>
              <a:rPr lang="th-TH" sz="1800" b="1" dirty="0" smtClean="0">
                <a:solidFill>
                  <a:srgbClr val="0070C0"/>
                </a:solidFill>
              </a:rPr>
              <a:t>ใช้ได้ในกรณี 1 รหัส 1 ชื่อ</a:t>
            </a:r>
            <a:endParaRPr lang="en-US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09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5492262" y="2963008"/>
            <a:ext cx="2895600" cy="1143000"/>
          </a:xfrm>
          <a:prstGeom prst="wedgeEllipseCallout">
            <a:avLst>
              <a:gd name="adj1" fmla="val -68201"/>
              <a:gd name="adj2" fmla="val 1634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114756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3" y="1"/>
            <a:ext cx="4706258" cy="12954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select </a:t>
            </a:r>
            <a:r>
              <a:rPr lang="en-US" sz="1800" dirty="0" err="1"/>
              <a:t>A.Shop_no,B.Product_Id</a:t>
            </a:r>
            <a:r>
              <a:rPr lang="en-US" sz="1800" dirty="0"/>
              <a:t>, </a:t>
            </a:r>
            <a:r>
              <a:rPr lang="en-US" sz="1800" dirty="0" err="1"/>
              <a:t>B.Total_Amt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from </a:t>
            </a:r>
            <a:r>
              <a:rPr lang="en-US" sz="1800" dirty="0" err="1"/>
              <a:t>sales_report</a:t>
            </a:r>
            <a:r>
              <a:rPr lang="en-US" sz="1800" dirty="0"/>
              <a:t> A, </a:t>
            </a:r>
            <a:r>
              <a:rPr lang="en-US" sz="1800" dirty="0" err="1"/>
              <a:t>sales_detail_report</a:t>
            </a:r>
            <a:r>
              <a:rPr lang="en-US" sz="1800" dirty="0"/>
              <a:t> as B</a:t>
            </a:r>
          </a:p>
          <a:p>
            <a:pPr marL="0" indent="0">
              <a:buNone/>
            </a:pPr>
            <a:r>
              <a:rPr lang="en-US" sz="1800" dirty="0"/>
              <a:t>where </a:t>
            </a:r>
            <a:r>
              <a:rPr lang="en-US" sz="1800" dirty="0" err="1"/>
              <a:t>A.Receipt_No</a:t>
            </a:r>
            <a:r>
              <a:rPr lang="en-US" sz="1800" dirty="0"/>
              <a:t>=</a:t>
            </a:r>
            <a:r>
              <a:rPr lang="en-US" sz="1800" dirty="0" err="1"/>
              <a:t>B.Receipt_No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order by </a:t>
            </a:r>
            <a:r>
              <a:rPr lang="en-US" sz="1800" dirty="0" err="1"/>
              <a:t>A.Shop_no,B.Product_Id</a:t>
            </a:r>
            <a:r>
              <a:rPr lang="en-US" sz="1800" dirty="0"/>
              <a:t> </a:t>
            </a:r>
            <a:r>
              <a:rPr lang="en-US" sz="1800" dirty="0" err="1"/>
              <a:t>asc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1"/>
            <a:ext cx="8601075" cy="5410199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5257800" y="2743200"/>
            <a:ext cx="2895600" cy="1143000"/>
          </a:xfrm>
          <a:prstGeom prst="wedgeEllipseCallout">
            <a:avLst>
              <a:gd name="adj1" fmla="val -68201"/>
              <a:gd name="adj2" fmla="val 1634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0070C0"/>
                </a:solidFill>
              </a:rPr>
              <a:t>หายอด </a:t>
            </a:r>
            <a:r>
              <a:rPr lang="en-US" dirty="0" smtClean="0">
                <a:solidFill>
                  <a:srgbClr val="0070C0"/>
                </a:solidFill>
              </a:rPr>
              <a:t>Sum S001 =?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5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PowerBI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ใช้ </a:t>
            </a:r>
            <a:r>
              <a:rPr lang="en-US" dirty="0" smtClean="0"/>
              <a:t>Graph </a:t>
            </a:r>
            <a:r>
              <a:rPr lang="th-TH" dirty="0" smtClean="0"/>
              <a:t>วงกลมแสดงผลของยอดสรุปการขาย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35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การเจาะลึกแบบใช้ 2 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graph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/>
              <a:t>A.Shop_no,B.Product_Id,B.Receipt_No</a:t>
            </a:r>
            <a:r>
              <a:rPr lang="en-US" dirty="0"/>
              <a:t>, </a:t>
            </a:r>
            <a:r>
              <a:rPr lang="en-US" dirty="0" err="1"/>
              <a:t>B.Total_Amt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sales_report</a:t>
            </a:r>
            <a:r>
              <a:rPr lang="en-US" dirty="0"/>
              <a:t> A, </a:t>
            </a:r>
            <a:r>
              <a:rPr lang="en-US" dirty="0" err="1"/>
              <a:t>sales_detail_report</a:t>
            </a:r>
            <a:r>
              <a:rPr lang="en-US" dirty="0"/>
              <a:t> as B</a:t>
            </a:r>
          </a:p>
          <a:p>
            <a:pPr marL="0" indent="0">
              <a:buNone/>
            </a:pPr>
            <a:r>
              <a:rPr lang="en-US" dirty="0"/>
              <a:t>where </a:t>
            </a:r>
            <a:r>
              <a:rPr lang="en-US" dirty="0" err="1"/>
              <a:t>A.Receipt_No</a:t>
            </a:r>
            <a:r>
              <a:rPr lang="en-US" dirty="0"/>
              <a:t>=</a:t>
            </a:r>
            <a:r>
              <a:rPr lang="en-US" dirty="0" err="1"/>
              <a:t>B.Receipt_No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order by </a:t>
            </a:r>
            <a:r>
              <a:rPr lang="en-US" dirty="0" err="1"/>
              <a:t>A.Shop_no,B.Product_Id</a:t>
            </a:r>
            <a:r>
              <a:rPr lang="en-US" dirty="0"/>
              <a:t> </a:t>
            </a:r>
            <a:r>
              <a:rPr lang="en-US" dirty="0" err="1"/>
              <a:t>asc</a:t>
            </a:r>
            <a:endParaRPr lang="en-US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dirty="0"/>
              <a:t>select * from  </a:t>
            </a:r>
            <a:r>
              <a:rPr lang="en-US" dirty="0" err="1"/>
              <a:t>sales_detail_report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order by </a:t>
            </a:r>
            <a:r>
              <a:rPr lang="en-US" dirty="0" err="1"/>
              <a:t>product_id</a:t>
            </a:r>
            <a:endParaRPr lang="en-US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/>
              <a:t>product_id</a:t>
            </a:r>
            <a:r>
              <a:rPr lang="en-US" dirty="0"/>
              <a:t>, SUM(</a:t>
            </a:r>
            <a:r>
              <a:rPr lang="en-US" dirty="0" err="1"/>
              <a:t>total_amt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sales_detail_report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by </a:t>
            </a:r>
            <a:r>
              <a:rPr lang="en-US" dirty="0" err="1"/>
              <a:t>product_id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81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ให้สังเกต </a:t>
            </a:r>
            <a:r>
              <a:rPr lang="en-US" dirty="0" err="1" smtClean="0"/>
              <a:t>Shop_No</a:t>
            </a:r>
            <a:r>
              <a:rPr lang="en-US" dirty="0" smtClean="0"/>
              <a:t> =S004</a:t>
            </a:r>
            <a:br>
              <a:rPr lang="en-US" dirty="0" smtClean="0"/>
            </a:br>
            <a:r>
              <a:rPr lang="en-US" dirty="0" err="1" smtClean="0"/>
              <a:t>Product_Id</a:t>
            </a:r>
            <a:r>
              <a:rPr lang="en-US" dirty="0" smtClean="0"/>
              <a:t>=G007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1651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8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800" b="1" u="sng" dirty="0" smtClean="0">
                <a:latin typeface="AngsanaUPC" pitchFamily="18" charset="-34"/>
                <a:cs typeface="AngsanaUPC" pitchFamily="18" charset="-34"/>
              </a:rPr>
              <a:t>โจทย์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ระบบขายสินค้าหน้าร้านของบริษัท เจริญ จริงใจ ต้องการพัฒนาระบบการขาย ประกอบด้วย ความต้องการระบบ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(System Requirement)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ดังนี้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en-US" sz="2800" dirty="0" smtClean="0">
                <a:latin typeface="AngsanaUPC" pitchFamily="18" charset="-34"/>
                <a:cs typeface="AngsanaUPC" pitchFamily="18" charset="-34"/>
              </a:rPr>
            </a:b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1.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ระบบสามารถ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บันทึกข้อมูลการขาย</a:t>
            </a:r>
            <a:r>
              <a:rPr lang="th-TH" b="1" u="sng" dirty="0">
                <a:latin typeface="AngsanaUPC" pitchFamily="18" charset="-34"/>
                <a:cs typeface="AngsanaUPC" pitchFamily="18" charset="-34"/>
              </a:rPr>
              <a:t>สินค้า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 (TPS)</a:t>
            </a: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2.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ระบบต้องการ</a:t>
            </a:r>
            <a:r>
              <a:rPr lang="th-TH" b="1" u="sng" dirty="0">
                <a:latin typeface="AngsanaUPC" pitchFamily="18" charset="-34"/>
                <a:cs typeface="AngsanaUPC" pitchFamily="18" charset="-34"/>
              </a:rPr>
              <a:t>ตัดยอด</a:t>
            </a:r>
            <a:r>
              <a:rPr lang="th-TH" u="sng" dirty="0">
                <a:latin typeface="AngsanaUPC" pitchFamily="18" charset="-34"/>
                <a:cs typeface="AngsanaUPC" pitchFamily="18" charset="-34"/>
              </a:rPr>
              <a:t>สินค้าคงเหลือ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ทันทีที่ขายสินค้า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 (TPS)</a:t>
            </a: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3.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ระบบสามารถ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จัดพิมพ์ใบเสร็จรับเงิน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ทันทีที่ขายได้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(TPS)</a:t>
            </a: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 </a:t>
            </a:r>
          </a:p>
          <a:p>
            <a:pPr>
              <a:buNone/>
            </a:pPr>
            <a:r>
              <a:rPr lang="th-TH" dirty="0">
                <a:latin typeface="AngsanaUPC" pitchFamily="18" charset="-34"/>
                <a:cs typeface="AngsanaUPC" pitchFamily="18" charset="-34"/>
              </a:rPr>
              <a:t>ระบบสามารถนำข้อมูลไปประมวลผลเพื่อพัฒนาสารสนเทศสำหรับผู้บริหารประเภท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MIS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ได้ดังนี้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1.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ระบบสามารถ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จัดพิมพ์รายงาน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สรุปการขายประจำเดือน ประจำปีได้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  </a:t>
            </a: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2.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ระบบสามารถ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จัดพิมพ์รายงาน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สรุปการแยกตาม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ประเภทสินค้า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 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>
                <a:latin typeface="AngsanaUPC" pitchFamily="18" charset="-34"/>
                <a:cs typeface="AngsanaUPC" pitchFamily="18" charset="-34"/>
              </a:rPr>
              <a:t>	3.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ระบบสามารถ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จัดพิมพ์รายงาน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สรุปการแยกตาม</a:t>
            </a:r>
            <a:r>
              <a:rPr lang="th-TH" b="1" dirty="0">
                <a:latin typeface="AngsanaUPC" pitchFamily="18" charset="-34"/>
                <a:cs typeface="AngsanaUPC" pitchFamily="18" charset="-34"/>
              </a:rPr>
              <a:t>เขตการขายสินค้า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 </a:t>
            </a:r>
            <a:endParaRPr lang="en-US" dirty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where S004,G007 = 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57" y="1981200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6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382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32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8382000" cy="520223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 where S004,G007 =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9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ngsanaUPC" pitchFamily="18" charset="-34"/>
                <a:cs typeface="AngsanaUPC" pitchFamily="18" charset="-34"/>
              </a:rPr>
              <a:t> </a:t>
            </a:r>
            <a:br>
              <a:rPr lang="en-US" dirty="0">
                <a:latin typeface="AngsanaUPC" pitchFamily="18" charset="-34"/>
                <a:cs typeface="AngsanaUPC" pitchFamily="18" charset="-34"/>
              </a:rPr>
            </a:br>
            <a:r>
              <a:rPr lang="th-TH" dirty="0">
                <a:latin typeface="AngsanaUPC" pitchFamily="18" charset="-34"/>
                <a:cs typeface="AngsanaUPC" pitchFamily="18" charset="-34"/>
              </a:rPr>
              <a:t>ข้อมูล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Input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 ดังหน้าจอเป็นระบบ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TPS</a:t>
            </a:r>
            <a:br>
              <a:rPr lang="en-US" dirty="0">
                <a:latin typeface="AngsanaUPC" pitchFamily="18" charset="-34"/>
                <a:cs typeface="AngsanaUPC" pitchFamily="18" charset="-34"/>
              </a:rPr>
            </a:b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5715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rved Down Arrow 2"/>
          <p:cNvSpPr/>
          <p:nvPr/>
        </p:nvSpPr>
        <p:spPr>
          <a:xfrm rot="1589210">
            <a:off x="6691332" y="2129155"/>
            <a:ext cx="1143000" cy="4831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7074877" y="2971800"/>
            <a:ext cx="1600200" cy="15240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ข้อมูลระบบขายหน้าร้าน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>
                <a:latin typeface="AngsanaUPC" pitchFamily="18" charset="-34"/>
                <a:cs typeface="AngsanaUPC" pitchFamily="18" charset="-34"/>
              </a:rPr>
              <a:t>ข้อมูล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Out put 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ดังนี้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dirty="0">
                <a:latin typeface="AngsanaUPC" pitchFamily="18" charset="-34"/>
                <a:cs typeface="AngsanaUPC" pitchFamily="18" charset="-34"/>
              </a:rPr>
              <a:t>เป็นสารสนเทศประเภท </a:t>
            </a:r>
            <a:r>
              <a:rPr lang="en-US" dirty="0">
                <a:latin typeface="AngsanaUPC" pitchFamily="18" charset="-34"/>
                <a:cs typeface="AngsanaUPC" pitchFamily="18" charset="-34"/>
              </a:rPr>
              <a:t>TPS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)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781800" cy="415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694" y="1600200"/>
            <a:ext cx="6556488" cy="47339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7517" y="414307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 smtClean="0">
                <a:solidFill>
                  <a:srgbClr val="370DCF"/>
                </a:solidFill>
                <a:latin typeface="AngsanaUPC" pitchFamily="18" charset="-34"/>
                <a:cs typeface="AngsanaUPC" pitchFamily="18" charset="-34"/>
              </a:rPr>
              <a:t> ตัวอย่างสารสนเทศในระดับ </a:t>
            </a:r>
            <a:r>
              <a:rPr lang="en-US" b="1" dirty="0" smtClean="0">
                <a:solidFill>
                  <a:srgbClr val="370DCF"/>
                </a:solidFill>
                <a:latin typeface="AngsanaUPC" pitchFamily="18" charset="-34"/>
                <a:cs typeface="AngsanaUPC" pitchFamily="18" charset="-34"/>
              </a:rPr>
              <a:t>Management Information System (MIS) </a:t>
            </a:r>
            <a:r>
              <a:rPr lang="th-TH" b="1" dirty="0" smtClean="0">
                <a:solidFill>
                  <a:srgbClr val="370DCF"/>
                </a:solidFill>
                <a:latin typeface="AngsanaUPC" pitchFamily="18" charset="-34"/>
                <a:cs typeface="AngsanaUPC" pitchFamily="18" charset="-34"/>
              </a:rPr>
              <a:t>ของ </a:t>
            </a:r>
            <a:r>
              <a:rPr lang="th-TH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การออกแบบรายงานสรุปยอดขาย </a:t>
            </a:r>
            <a:r>
              <a:rPr lang="en-US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เป็นเอกสาร</a:t>
            </a:r>
            <a:r>
              <a:rPr lang="en-US" b="1" dirty="0" smtClean="0">
                <a:solidFill>
                  <a:srgbClr val="0322BD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en-US" b="1" dirty="0">
              <a:solidFill>
                <a:srgbClr val="370DCF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-23167" y="2895600"/>
            <a:ext cx="1600200" cy="15240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ข้อมูลระบบขายหน้าร้าน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urved Down Arrow 5"/>
          <p:cNvSpPr/>
          <p:nvPr/>
        </p:nvSpPr>
        <p:spPr>
          <a:xfrm rot="20197889">
            <a:off x="712166" y="2205575"/>
            <a:ext cx="1143000" cy="4831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E-R </a:t>
            </a:r>
            <a:r>
              <a:rPr lang="en-US" dirty="0" smtClean="0"/>
              <a:t>Diagram</a:t>
            </a:r>
            <a:r>
              <a:rPr lang="th-TH" dirty="0" smtClean="0"/>
              <a:t> ของระบบขายหน้าร้าน</a:t>
            </a:r>
            <a:endParaRPr lang="th-TH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930624"/>
              </p:ext>
            </p:extLst>
          </p:nvPr>
        </p:nvGraphicFramePr>
        <p:xfrm>
          <a:off x="1647092" y="1417638"/>
          <a:ext cx="5986564" cy="468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Visio" r:id="rId3" imgW="9178799" imgH="7182393" progId="Visio.Drawing.11">
                  <p:embed/>
                </p:oleObj>
              </mc:Choice>
              <mc:Fallback>
                <p:oleObj name="Visio" r:id="rId3" imgW="9178799" imgH="7182393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092" y="1417638"/>
                        <a:ext cx="5986564" cy="4689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Callout 2"/>
          <p:cNvSpPr/>
          <p:nvPr/>
        </p:nvSpPr>
        <p:spPr>
          <a:xfrm>
            <a:off x="8213948" y="4372708"/>
            <a:ext cx="609600" cy="457200"/>
          </a:xfrm>
          <a:prstGeom prst="wedgeEllipseCallout">
            <a:avLst>
              <a:gd name="adj1" fmla="val -147756"/>
              <a:gd name="adj2" fmla="val 4865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972300" y="1235075"/>
            <a:ext cx="609600" cy="457200"/>
          </a:xfrm>
          <a:prstGeom prst="wedgeEllipseCallout">
            <a:avLst>
              <a:gd name="adj1" fmla="val -147756"/>
              <a:gd name="adj2" fmla="val 4865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257800" y="1077242"/>
            <a:ext cx="609600" cy="457200"/>
          </a:xfrm>
          <a:prstGeom prst="wedgeEllipseCallout">
            <a:avLst>
              <a:gd name="adj1" fmla="val -147756"/>
              <a:gd name="adj2" fmla="val 4865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019800" y="5334000"/>
            <a:ext cx="609600" cy="457200"/>
          </a:xfrm>
          <a:prstGeom prst="wedgeEllipseCallout">
            <a:avLst>
              <a:gd name="adj1" fmla="val -121795"/>
              <a:gd name="adj2" fmla="val -10711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1647092" y="4572000"/>
            <a:ext cx="609600" cy="457200"/>
          </a:xfrm>
          <a:prstGeom prst="wedgeEllipseCallout">
            <a:avLst>
              <a:gd name="adj1" fmla="val 251763"/>
              <a:gd name="adj2" fmla="val -2826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431995" y="2819400"/>
            <a:ext cx="634805" cy="457200"/>
          </a:xfrm>
          <a:prstGeom prst="wedgeEllipseCallout">
            <a:avLst>
              <a:gd name="adj1" fmla="val 240422"/>
              <a:gd name="adj2" fmla="val 9480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แบบฝึกหัดในห้องเรียน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จากข้อมูลหน้าจอ และในเสร็จให้นิสิต ใส่ข้อมูลในฐานข้อมูล</a:t>
            </a:r>
          </a:p>
          <a:p>
            <a:pPr marL="0" indent="0">
              <a:buNone/>
            </a:pP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Table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</a:t>
            </a:r>
          </a:p>
          <a:p>
            <a:pPr marL="0" indent="0">
              <a:buNone/>
            </a:pP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Table 2</a:t>
            </a:r>
          </a:p>
          <a:p>
            <a:pPr marL="0" indent="0">
              <a:buNone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08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Sale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828800"/>
            <a:ext cx="77628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</a:t>
            </a:r>
            <a:r>
              <a:rPr lang="en-US" dirty="0" err="1" smtClean="0"/>
              <a:t>Sales_detail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1771650"/>
            <a:ext cx="858202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336</Words>
  <Application>Microsoft Office PowerPoint</Application>
  <PresentationFormat>On-screen Show (4:3)</PresentationFormat>
  <Paragraphs>76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Angsana New</vt:lpstr>
      <vt:lpstr>AngsanaUPC</vt:lpstr>
      <vt:lpstr>Arial</vt:lpstr>
      <vt:lpstr>Calibri</vt:lpstr>
      <vt:lpstr>Cordia New</vt:lpstr>
      <vt:lpstr>Office Theme</vt:lpstr>
      <vt:lpstr>Visio</vt:lpstr>
      <vt:lpstr>PowerPoint Presentation</vt:lpstr>
      <vt:lpstr>โจทย์ ระบบขายสินค้าหน้าร้านของบริษัท เจริญ จริงใจ ต้องการพัฒนาระบบการขาย ประกอบด้วย ความต้องการระบบ (System Requirement) ดังนี้ </vt:lpstr>
      <vt:lpstr>  ข้อมูล Input ดังหน้าจอเป็นระบบ TPS </vt:lpstr>
      <vt:lpstr>ข้อมูล Out put ดังนี้ (เป็นสารสนเทศประเภท TPS)</vt:lpstr>
      <vt:lpstr>PowerPoint Presentation</vt:lpstr>
      <vt:lpstr>E-R Diagram ของระบบขายหน้าร้าน</vt:lpstr>
      <vt:lpstr>แบบฝึกหัดในห้องเรียน</vt:lpstr>
      <vt:lpstr>Table Sale</vt:lpstr>
      <vt:lpstr>Table Sales_detail</vt:lpstr>
      <vt:lpstr>การสร้างรายงานสรุปยอดขาย (Summary Report) โดย PowerBI</vt:lpstr>
      <vt:lpstr>การแต่งหัวข้อให้สวยงาม โดยใช้ Format</vt:lpstr>
      <vt:lpstr>Drill up, Drill Down</vt:lpstr>
      <vt:lpstr>การใช้คำสั่ง group</vt:lpstr>
      <vt:lpstr>การใช้คำสั่ง sum, group</vt:lpstr>
      <vt:lpstr>การใช้คำสั่ง sum, group</vt:lpstr>
      <vt:lpstr>PowerPoint Presentation</vt:lpstr>
      <vt:lpstr>PowerBI</vt:lpstr>
      <vt:lpstr>การเจาะลึกแบบใช้ 2 graph</vt:lpstr>
      <vt:lpstr>ให้สังเกต Shop_No =S004 Product_Id=G007</vt:lpstr>
      <vt:lpstr>Sum where S004,G007 = ?</vt:lpstr>
      <vt:lpstr>PowerPoint Presentation</vt:lpstr>
      <vt:lpstr>Sum where S004,G007 =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</dc:title>
  <dc:creator>Thip</dc:creator>
  <cp:lastModifiedBy>Employee</cp:lastModifiedBy>
  <cp:revision>39</cp:revision>
  <dcterms:created xsi:type="dcterms:W3CDTF">2020-09-23T05:43:09Z</dcterms:created>
  <dcterms:modified xsi:type="dcterms:W3CDTF">2020-09-24T05:35:04Z</dcterms:modified>
</cp:coreProperties>
</file>